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62" r:id="rId3"/>
    <p:sldId id="257" r:id="rId4"/>
    <p:sldId id="263" r:id="rId5"/>
    <p:sldId id="279" r:id="rId6"/>
    <p:sldId id="264" r:id="rId7"/>
    <p:sldId id="266" r:id="rId8"/>
    <p:sldId id="267" r:id="rId9"/>
    <p:sldId id="268" r:id="rId10"/>
    <p:sldId id="265" r:id="rId11"/>
    <p:sldId id="259" r:id="rId12"/>
    <p:sldId id="282" r:id="rId13"/>
    <p:sldId id="260" r:id="rId14"/>
    <p:sldId id="261" r:id="rId15"/>
    <p:sldId id="269" r:id="rId16"/>
    <p:sldId id="270" r:id="rId17"/>
    <p:sldId id="271" r:id="rId18"/>
    <p:sldId id="272" r:id="rId19"/>
    <p:sldId id="273" r:id="rId20"/>
    <p:sldId id="274" r:id="rId21"/>
    <p:sldId id="280" r:id="rId22"/>
    <p:sldId id="281" r:id="rId23"/>
    <p:sldId id="276" r:id="rId24"/>
    <p:sldId id="277" r:id="rId25"/>
    <p:sldId id="278" r:id="rId26"/>
    <p:sldId id="283" r:id="rId27"/>
    <p:sldId id="284" r:id="rId28"/>
    <p:sldId id="285"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F45FFE-96A1-45E2-B838-39AFFBC012A7}"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ru-RU"/>
        </a:p>
      </dgm:t>
    </dgm:pt>
    <dgm:pt modelId="{0D180453-4168-427E-A5FF-1B18C77256C7}">
      <dgm:prSet custT="1"/>
      <dgm:spPr/>
      <dgm:t>
        <a:bodyPr/>
        <a:lstStyle/>
        <a:p>
          <a:r>
            <a:rPr lang="ru-RU" sz="2000" b="1"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b="1" dirty="0" smtClean="0">
              <a:solidFill>
                <a:schemeClr val="tx1"/>
              </a:solidFill>
              <a:latin typeface="Times New Roman" panose="02020603050405020304" pitchFamily="18" charset="0"/>
              <a:cs typeface="Times New Roman" panose="02020603050405020304" pitchFamily="18" charset="0"/>
            </a:rPr>
            <a:t> </a:t>
          </a:r>
          <a:r>
            <a:rPr lang="ru-RU" sz="2000" b="1" dirty="0" err="1" smtClean="0">
              <a:solidFill>
                <a:schemeClr val="tx1"/>
              </a:solidFill>
              <a:latin typeface="Times New Roman" panose="02020603050405020304" pitchFamily="18" charset="0"/>
              <a:cs typeface="Times New Roman" panose="02020603050405020304" pitchFamily="18" charset="0"/>
            </a:rPr>
            <a:t>салықтық</a:t>
          </a:r>
          <a:r>
            <a:rPr lang="ru-RU" sz="2000" b="1" dirty="0" smtClean="0">
              <a:solidFill>
                <a:schemeClr val="tx1"/>
              </a:solidFill>
              <a:latin typeface="Times New Roman" panose="02020603050405020304" pitchFamily="18" charset="0"/>
              <a:cs typeface="Times New Roman" panose="02020603050405020304" pitchFamily="18" charset="0"/>
            </a:rPr>
            <a:t> менеджмент </a:t>
          </a:r>
          <a:r>
            <a:rPr lang="ru-RU" sz="2000" b="1" dirty="0" err="1" smtClean="0">
              <a:solidFill>
                <a:schemeClr val="tx1"/>
              </a:solidFill>
              <a:latin typeface="Times New Roman" panose="02020603050405020304" pitchFamily="18" charset="0"/>
              <a:cs typeface="Times New Roman" panose="02020603050405020304" pitchFamily="18" charset="0"/>
            </a:rPr>
            <a:t>дегеніміз</a:t>
          </a:r>
          <a:r>
            <a:rPr lang="ru-RU" sz="2000" b="1" dirty="0" smtClean="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бұл</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микродеңгейде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салықтық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кірістер</a:t>
          </a:r>
          <a:r>
            <a:rPr lang="ru-RU" sz="2000" dirty="0" smtClean="0">
              <a:solidFill>
                <a:schemeClr val="tx1"/>
              </a:solidFill>
              <a:latin typeface="Times New Roman" panose="02020603050405020304" pitchFamily="18" charset="0"/>
              <a:cs typeface="Times New Roman" panose="02020603050405020304" pitchFamily="18" charset="0"/>
            </a:rPr>
            <a:t> мен </a:t>
          </a:r>
          <a:r>
            <a:rPr lang="ru-RU" sz="2000" dirty="0" err="1" smtClean="0">
              <a:solidFill>
                <a:schemeClr val="tx1"/>
              </a:solidFill>
              <a:latin typeface="Times New Roman" panose="02020603050405020304" pitchFamily="18" charset="0"/>
              <a:cs typeface="Times New Roman" panose="02020603050405020304" pitchFamily="18" charset="0"/>
            </a:rPr>
            <a:t>шығыстар</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аясында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басқару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шешімдерін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қабылдаудың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ғылыми</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негізделген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нарықтық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нысандары</a:t>
          </a:r>
          <a:r>
            <a:rPr lang="ru-RU" sz="2000" dirty="0" smtClean="0">
              <a:solidFill>
                <a:schemeClr val="tx1"/>
              </a:solidFill>
              <a:latin typeface="Times New Roman" panose="02020603050405020304" pitchFamily="18" charset="0"/>
              <a:cs typeface="Times New Roman" panose="02020603050405020304" pitchFamily="18" charset="0"/>
            </a:rPr>
            <a:t> мен </a:t>
          </a:r>
          <a:r>
            <a:rPr lang="ru-RU" sz="2000" dirty="0" err="1" smtClean="0">
              <a:solidFill>
                <a:schemeClr val="tx1"/>
              </a:solidFill>
              <a:latin typeface="Times New Roman" panose="02020603050405020304" pitchFamily="18" charset="0"/>
              <a:cs typeface="Times New Roman" panose="02020603050405020304" pitchFamily="18" charset="0"/>
            </a:rPr>
            <a:t>әдістерін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пайдалану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жолымен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коммерциялық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ұйымдардың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ағымын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басқару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жүйесі</a:t>
          </a:r>
          <a:r>
            <a:rPr lang="ru-RU" sz="2000" dirty="0" smtClean="0">
              <a:solidFill>
                <a:schemeClr val="tx1"/>
              </a:solidFill>
              <a:latin typeface="Times New Roman" panose="02020603050405020304" pitchFamily="18" charset="0"/>
              <a:cs typeface="Times New Roman" panose="02020603050405020304" pitchFamily="18" charset="0"/>
            </a:rPr>
            <a:t>.</a:t>
          </a:r>
        </a:p>
      </dgm:t>
    </dgm:pt>
    <dgm:pt modelId="{C0B9AEEC-AD7B-4817-9653-16A757B6F24A}" type="parTrans" cxnId="{1D163713-46CB-4550-B038-F9C48096DCE0}">
      <dgm:prSet/>
      <dgm:spPr/>
      <dgm:t>
        <a:bodyPr/>
        <a:lstStyle/>
        <a:p>
          <a:endParaRPr lang="ru-RU"/>
        </a:p>
      </dgm:t>
    </dgm:pt>
    <dgm:pt modelId="{687F78F0-C112-484A-9129-658B50B5402B}" type="sibTrans" cxnId="{1D163713-46CB-4550-B038-F9C48096DCE0}">
      <dgm:prSet/>
      <dgm:spPr/>
      <dgm:t>
        <a:bodyPr/>
        <a:lstStyle/>
        <a:p>
          <a:endParaRPr lang="ru-RU"/>
        </a:p>
      </dgm:t>
    </dgm:pt>
    <dgm:pt modelId="{050614C9-11FF-4FA9-B3F7-038F238CA311}">
      <dgm:prSet custT="1"/>
      <dgm:spPr/>
      <dgm:t>
        <a:bodyPr/>
        <a:lstStyle/>
        <a:p>
          <a:r>
            <a:rPr lang="ru-RU" sz="20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салықтық</a:t>
          </a:r>
          <a:r>
            <a:rPr lang="ru-RU" sz="2000" dirty="0" smtClean="0">
              <a:solidFill>
                <a:schemeClr val="tx1"/>
              </a:solidFill>
              <a:latin typeface="Times New Roman" panose="02020603050405020304" pitchFamily="18" charset="0"/>
              <a:cs typeface="Times New Roman" panose="02020603050405020304" pitchFamily="18" charset="0"/>
            </a:rPr>
            <a:t> менеджмент </a:t>
          </a:r>
          <a:r>
            <a:rPr lang="ru-RU" sz="2000" dirty="0" err="1" smtClean="0">
              <a:solidFill>
                <a:schemeClr val="tx1"/>
              </a:solidFill>
              <a:latin typeface="Times New Roman" panose="02020603050405020304" pitchFamily="18" charset="0"/>
              <a:cs typeface="Times New Roman" panose="02020603050405020304" pitchFamily="18" charset="0"/>
            </a:rPr>
            <a:t>ұғымында</a:t>
          </a:r>
          <a:r>
            <a:rPr lang="ru-RU" sz="2000" dirty="0" smtClean="0">
              <a:solidFill>
                <a:schemeClr val="tx1"/>
              </a:solidFill>
              <a:latin typeface="Times New Roman" panose="02020603050405020304" pitchFamily="18" charset="0"/>
              <a:cs typeface="Times New Roman" panose="02020603050405020304" pitchFamily="18" charset="0"/>
            </a:rPr>
            <a:t> менеджмент </a:t>
          </a:r>
          <a:r>
            <a:rPr lang="ru-RU" sz="2000" dirty="0" err="1" smtClean="0">
              <a:solidFill>
                <a:schemeClr val="tx1"/>
              </a:solidFill>
              <a:latin typeface="Times New Roman" panose="02020603050405020304" pitchFamily="18" charset="0"/>
              <a:cs typeface="Times New Roman" panose="02020603050405020304" pitchFamily="18" charset="0"/>
            </a:rPr>
            <a:t>термині</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басқару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деген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мағынаны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білдіреді</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сондықтанда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салықтық</a:t>
          </a:r>
          <a:r>
            <a:rPr lang="ru-RU" sz="2000" dirty="0" smtClean="0">
              <a:solidFill>
                <a:schemeClr val="tx1"/>
              </a:solidFill>
              <a:latin typeface="Times New Roman" panose="02020603050405020304" pitchFamily="18" charset="0"/>
              <a:cs typeface="Times New Roman" panose="02020603050405020304" pitchFamily="18" charset="0"/>
            </a:rPr>
            <a:t> менеджмент </a:t>
          </a:r>
          <a:r>
            <a:rPr lang="ru-RU" sz="2000" dirty="0" err="1" smtClean="0">
              <a:solidFill>
                <a:schemeClr val="tx1"/>
              </a:solidFill>
              <a:latin typeface="Times New Roman" panose="02020603050405020304" pitchFamily="18" charset="0"/>
              <a:cs typeface="Times New Roman" panose="02020603050405020304" pitchFamily="18" charset="0"/>
            </a:rPr>
            <a:t>басқаруды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талап</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етеді</a:t>
          </a:r>
          <a:r>
            <a:rPr lang="ru-RU" sz="2000" dirty="0" smtClean="0">
              <a:solidFill>
                <a:schemeClr val="tx1"/>
              </a:solidFill>
              <a:latin typeface="Times New Roman" panose="02020603050405020304" pitchFamily="18" charset="0"/>
              <a:cs typeface="Times New Roman" panose="02020603050405020304" pitchFamily="18" charset="0"/>
            </a:rPr>
            <a:t>. </a:t>
          </a:r>
        </a:p>
      </dgm:t>
    </dgm:pt>
    <dgm:pt modelId="{DC4B0C90-AF82-4F41-89D3-26277F845412}" type="parTrans" cxnId="{3EDA6C9E-50B0-41D3-B07F-8B761EC79439}">
      <dgm:prSet/>
      <dgm:spPr/>
      <dgm:t>
        <a:bodyPr/>
        <a:lstStyle/>
        <a:p>
          <a:endParaRPr lang="ru-RU"/>
        </a:p>
      </dgm:t>
    </dgm:pt>
    <dgm:pt modelId="{B0E0C7E4-E5D1-4DD1-A4AE-78354DB86274}" type="sibTrans" cxnId="{3EDA6C9E-50B0-41D3-B07F-8B761EC79439}">
      <dgm:prSet/>
      <dgm:spPr/>
      <dgm:t>
        <a:bodyPr/>
        <a:lstStyle/>
        <a:p>
          <a:endParaRPr lang="ru-RU"/>
        </a:p>
      </dgm:t>
    </dgm:pt>
    <dgm:pt modelId="{D14199F2-B1E3-401D-B7AD-4EF5C88AD28F}">
      <dgm:prSet custT="1"/>
      <dgm:spPr/>
      <dgm:t>
        <a:bodyPr/>
        <a:lstStyle/>
        <a:p>
          <a:r>
            <a:rPr lang="ru-RU" sz="1800" dirty="0" smtClean="0">
              <a:solidFill>
                <a:schemeClr val="tx1"/>
              </a:solidFill>
              <a:latin typeface="Times New Roman" panose="02020603050405020304" pitchFamily="18" charset="0"/>
              <a:cs typeface="Times New Roman" panose="02020603050405020304" pitchFamily="18" charset="0"/>
            </a:rPr>
            <a:t>“Менеджмент” </a:t>
          </a:r>
          <a:r>
            <a:rPr lang="ru-RU" sz="1800" dirty="0" err="1" smtClean="0">
              <a:solidFill>
                <a:schemeClr val="tx1"/>
              </a:solidFill>
              <a:latin typeface="Times New Roman" panose="02020603050405020304" pitchFamily="18" charset="0"/>
              <a:cs typeface="Times New Roman" panose="02020603050405020304" pitchFamily="18" charset="0"/>
            </a:rPr>
            <a:t>ұғымының</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мәні</a:t>
          </a:r>
          <a:r>
            <a:rPr lang="ru-RU" sz="1800" dirty="0" smtClean="0">
              <a:solidFill>
                <a:schemeClr val="tx1"/>
              </a:solidFill>
              <a:latin typeface="Times New Roman" panose="02020603050405020304" pitchFamily="18" charset="0"/>
              <a:cs typeface="Times New Roman" panose="02020603050405020304" pitchFamily="18" charset="0"/>
            </a:rPr>
            <a:t> мен </a:t>
          </a:r>
          <a:r>
            <a:rPr lang="ru-RU" sz="1800" dirty="0" err="1" smtClean="0">
              <a:solidFill>
                <a:schemeClr val="tx1"/>
              </a:solidFill>
              <a:latin typeface="Times New Roman" panose="02020603050405020304" pitchFamily="18" charset="0"/>
              <a:cs typeface="Times New Roman" panose="02020603050405020304" pitchFamily="18" charset="0"/>
            </a:rPr>
            <a:t>мазмұны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басқару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түсінігіне</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ұқсас</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Сонымен</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қатар</a:t>
          </a:r>
          <a:r>
            <a:rPr lang="ru-RU" sz="1800" dirty="0" smtClean="0">
              <a:solidFill>
                <a:schemeClr val="tx1"/>
              </a:solidFill>
              <a:latin typeface="Times New Roman" panose="02020603050405020304" pitchFamily="18" charset="0"/>
              <a:cs typeface="Times New Roman" panose="02020603050405020304" pitchFamily="18" charset="0"/>
            </a:rPr>
            <a:t> менеджмент </a:t>
          </a:r>
          <a:r>
            <a:rPr lang="ru-RU" sz="1800" dirty="0" err="1" smtClean="0">
              <a:solidFill>
                <a:schemeClr val="tx1"/>
              </a:solidFill>
              <a:latin typeface="Times New Roman" panose="02020603050405020304" pitchFamily="18" charset="0"/>
              <a:cs typeface="Times New Roman" panose="02020603050405020304" pitchFamily="18" charset="0"/>
            </a:rPr>
            <a:t>жоспарлау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ұйымдастыру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үйлестіру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бақылау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ынталандыру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сияқты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қызметтерді</a:t>
          </a:r>
          <a:r>
            <a:rPr lang="ru-RU" sz="1800" dirty="0" smtClean="0">
              <a:solidFill>
                <a:schemeClr val="tx1"/>
              </a:solidFill>
              <a:latin typeface="Times New Roman" panose="02020603050405020304" pitchFamily="18" charset="0"/>
              <a:cs typeface="Times New Roman" panose="02020603050405020304" pitchFamily="18" charset="0"/>
            </a:rPr>
            <a:t> де </a:t>
          </a:r>
          <a:r>
            <a:rPr lang="ru-RU" sz="1800" dirty="0" err="1" smtClean="0">
              <a:solidFill>
                <a:schemeClr val="tx1"/>
              </a:solidFill>
              <a:latin typeface="Times New Roman" panose="02020603050405020304" pitchFamily="18" charset="0"/>
              <a:cs typeface="Times New Roman" panose="02020603050405020304" pitchFamily="18" charset="0"/>
            </a:rPr>
            <a:t>атқарады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Ғылыми</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менеджменттің</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негізін</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салушы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белгілі</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ағылшын</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ғалымы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Фредрик</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Уинстоу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Тэйлор</a:t>
          </a:r>
          <a:r>
            <a:rPr lang="ru-RU" sz="1800" dirty="0" smtClean="0">
              <a:solidFill>
                <a:schemeClr val="tx1"/>
              </a:solidFill>
              <a:latin typeface="Times New Roman" panose="02020603050405020304" pitchFamily="18" charset="0"/>
              <a:cs typeface="Times New Roman" panose="02020603050405020304" pitchFamily="18" charset="0"/>
            </a:rPr>
            <a:t> (1856 – 1915) </a:t>
          </a:r>
          <a:r>
            <a:rPr lang="ru-RU" sz="1800" dirty="0" err="1" smtClean="0">
              <a:solidFill>
                <a:schemeClr val="tx1"/>
              </a:solidFill>
              <a:latin typeface="Times New Roman" panose="02020603050405020304" pitchFamily="18" charset="0"/>
              <a:cs typeface="Times New Roman" panose="02020603050405020304" pitchFamily="18" charset="0"/>
            </a:rPr>
            <a:t>есептеледі</a:t>
          </a:r>
          <a:r>
            <a:rPr lang="ru-RU" sz="1800" dirty="0" smtClean="0">
              <a:solidFill>
                <a:schemeClr val="tx1"/>
              </a:solidFill>
              <a:latin typeface="Times New Roman" panose="02020603050405020304" pitchFamily="18" charset="0"/>
              <a:cs typeface="Times New Roman" panose="02020603050405020304" pitchFamily="18" charset="0"/>
            </a:rPr>
            <a:t>.</a:t>
          </a:r>
          <a:r>
            <a:rPr lang="ru-RU" sz="1800" dirty="0" smtClean="0">
              <a:solidFill>
                <a:schemeClr val="tx1"/>
              </a:solidFill>
            </a:rPr>
            <a:t/>
          </a:r>
          <a:br>
            <a:rPr lang="ru-RU" sz="1800" dirty="0" smtClean="0">
              <a:solidFill>
                <a:schemeClr val="tx1"/>
              </a:solidFill>
            </a:rPr>
          </a:br>
          <a:endParaRPr lang="ru-RU" sz="1800" dirty="0">
            <a:solidFill>
              <a:schemeClr val="tx1"/>
            </a:solidFill>
          </a:endParaRPr>
        </a:p>
      </dgm:t>
    </dgm:pt>
    <dgm:pt modelId="{A00F5C68-CAF8-41B4-AA1A-EA1D6D87A279}" type="parTrans" cxnId="{F0ADF92F-48E7-4251-93FA-E182BE694569}">
      <dgm:prSet/>
      <dgm:spPr/>
      <dgm:t>
        <a:bodyPr/>
        <a:lstStyle/>
        <a:p>
          <a:endParaRPr lang="ru-RU"/>
        </a:p>
      </dgm:t>
    </dgm:pt>
    <dgm:pt modelId="{26C3F05F-4687-4A78-9A60-BC6E5A2A6DD7}" type="sibTrans" cxnId="{F0ADF92F-48E7-4251-93FA-E182BE694569}">
      <dgm:prSet/>
      <dgm:spPr/>
      <dgm:t>
        <a:bodyPr/>
        <a:lstStyle/>
        <a:p>
          <a:endParaRPr lang="ru-RU"/>
        </a:p>
      </dgm:t>
    </dgm:pt>
    <dgm:pt modelId="{379E7A67-92D5-4749-A114-722D083668F6}" type="pres">
      <dgm:prSet presAssocID="{EFF45FFE-96A1-45E2-B838-39AFFBC012A7}" presName="Name0" presStyleCnt="0">
        <dgm:presLayoutVars>
          <dgm:dir/>
          <dgm:resizeHandles val="exact"/>
        </dgm:presLayoutVars>
      </dgm:prSet>
      <dgm:spPr/>
      <dgm:t>
        <a:bodyPr/>
        <a:lstStyle/>
        <a:p>
          <a:endParaRPr lang="ru-RU"/>
        </a:p>
      </dgm:t>
    </dgm:pt>
    <dgm:pt modelId="{FC8B1EA4-E168-4021-A30C-8BFEDE758C40}" type="pres">
      <dgm:prSet presAssocID="{EFF45FFE-96A1-45E2-B838-39AFFBC012A7}" presName="cycle" presStyleCnt="0"/>
      <dgm:spPr/>
    </dgm:pt>
    <dgm:pt modelId="{045DB4AB-2A14-40BD-BEF6-EDAE3953FE48}" type="pres">
      <dgm:prSet presAssocID="{0D180453-4168-427E-A5FF-1B18C77256C7}" presName="nodeFirstNode" presStyleLbl="node1" presStyleIdx="0" presStyleCnt="3" custScaleX="163544" custScaleY="120599">
        <dgm:presLayoutVars>
          <dgm:bulletEnabled val="1"/>
        </dgm:presLayoutVars>
      </dgm:prSet>
      <dgm:spPr/>
      <dgm:t>
        <a:bodyPr/>
        <a:lstStyle/>
        <a:p>
          <a:endParaRPr lang="ru-RU"/>
        </a:p>
      </dgm:t>
    </dgm:pt>
    <dgm:pt modelId="{6BD1CA0D-6877-4176-AC96-3FA6E909C504}" type="pres">
      <dgm:prSet presAssocID="{687F78F0-C112-484A-9129-658B50B5402B}" presName="sibTransFirstNode" presStyleLbl="bgShp" presStyleIdx="0" presStyleCnt="1"/>
      <dgm:spPr/>
      <dgm:t>
        <a:bodyPr/>
        <a:lstStyle/>
        <a:p>
          <a:endParaRPr lang="ru-RU"/>
        </a:p>
      </dgm:t>
    </dgm:pt>
    <dgm:pt modelId="{C1D0422D-A0A3-467A-8080-D94405EB3E5A}" type="pres">
      <dgm:prSet presAssocID="{D14199F2-B1E3-401D-B7AD-4EF5C88AD28F}" presName="nodeFollowingNodes" presStyleLbl="node1" presStyleIdx="1" presStyleCnt="3" custScaleY="164064">
        <dgm:presLayoutVars>
          <dgm:bulletEnabled val="1"/>
        </dgm:presLayoutVars>
      </dgm:prSet>
      <dgm:spPr/>
      <dgm:t>
        <a:bodyPr/>
        <a:lstStyle/>
        <a:p>
          <a:endParaRPr lang="ru-RU"/>
        </a:p>
      </dgm:t>
    </dgm:pt>
    <dgm:pt modelId="{0954EFC9-1D8A-4E72-BEC7-93550B2EBC6B}" type="pres">
      <dgm:prSet presAssocID="{050614C9-11FF-4FA9-B3F7-038F238CA311}" presName="nodeFollowingNodes" presStyleLbl="node1" presStyleIdx="2" presStyleCnt="3" custScaleY="179689">
        <dgm:presLayoutVars>
          <dgm:bulletEnabled val="1"/>
        </dgm:presLayoutVars>
      </dgm:prSet>
      <dgm:spPr/>
      <dgm:t>
        <a:bodyPr/>
        <a:lstStyle/>
        <a:p>
          <a:endParaRPr lang="ru-RU"/>
        </a:p>
      </dgm:t>
    </dgm:pt>
  </dgm:ptLst>
  <dgm:cxnLst>
    <dgm:cxn modelId="{E86B4035-60C0-4B5E-ACA7-55321897047B}" type="presOf" srcId="{050614C9-11FF-4FA9-B3F7-038F238CA311}" destId="{0954EFC9-1D8A-4E72-BEC7-93550B2EBC6B}" srcOrd="0" destOrd="0" presId="urn:microsoft.com/office/officeart/2005/8/layout/cycle3"/>
    <dgm:cxn modelId="{6EB201CA-289D-4F35-AA4B-D6425E5F84C1}" type="presOf" srcId="{D14199F2-B1E3-401D-B7AD-4EF5C88AD28F}" destId="{C1D0422D-A0A3-467A-8080-D94405EB3E5A}" srcOrd="0" destOrd="0" presId="urn:microsoft.com/office/officeart/2005/8/layout/cycle3"/>
    <dgm:cxn modelId="{1D163713-46CB-4550-B038-F9C48096DCE0}" srcId="{EFF45FFE-96A1-45E2-B838-39AFFBC012A7}" destId="{0D180453-4168-427E-A5FF-1B18C77256C7}" srcOrd="0" destOrd="0" parTransId="{C0B9AEEC-AD7B-4817-9653-16A757B6F24A}" sibTransId="{687F78F0-C112-484A-9129-658B50B5402B}"/>
    <dgm:cxn modelId="{01B9A6C3-14A7-4D1C-9E62-67EDF614FB1A}" type="presOf" srcId="{EFF45FFE-96A1-45E2-B838-39AFFBC012A7}" destId="{379E7A67-92D5-4749-A114-722D083668F6}" srcOrd="0" destOrd="0" presId="urn:microsoft.com/office/officeart/2005/8/layout/cycle3"/>
    <dgm:cxn modelId="{F0ADF92F-48E7-4251-93FA-E182BE694569}" srcId="{EFF45FFE-96A1-45E2-B838-39AFFBC012A7}" destId="{D14199F2-B1E3-401D-B7AD-4EF5C88AD28F}" srcOrd="1" destOrd="0" parTransId="{A00F5C68-CAF8-41B4-AA1A-EA1D6D87A279}" sibTransId="{26C3F05F-4687-4A78-9A60-BC6E5A2A6DD7}"/>
    <dgm:cxn modelId="{3EDA6C9E-50B0-41D3-B07F-8B761EC79439}" srcId="{EFF45FFE-96A1-45E2-B838-39AFFBC012A7}" destId="{050614C9-11FF-4FA9-B3F7-038F238CA311}" srcOrd="2" destOrd="0" parTransId="{DC4B0C90-AF82-4F41-89D3-26277F845412}" sibTransId="{B0E0C7E4-E5D1-4DD1-A4AE-78354DB86274}"/>
    <dgm:cxn modelId="{D24482A3-E8A7-4AF6-832C-10AA1BF6EDF4}" type="presOf" srcId="{0D180453-4168-427E-A5FF-1B18C77256C7}" destId="{045DB4AB-2A14-40BD-BEF6-EDAE3953FE48}" srcOrd="0" destOrd="0" presId="urn:microsoft.com/office/officeart/2005/8/layout/cycle3"/>
    <dgm:cxn modelId="{F54A72A9-B192-4918-96AB-896A079F8679}" type="presOf" srcId="{687F78F0-C112-484A-9129-658B50B5402B}" destId="{6BD1CA0D-6877-4176-AC96-3FA6E909C504}" srcOrd="0" destOrd="0" presId="urn:microsoft.com/office/officeart/2005/8/layout/cycle3"/>
    <dgm:cxn modelId="{22A6FE14-7C3A-4DEE-A7A6-72EA8EFF6C28}" type="presParOf" srcId="{379E7A67-92D5-4749-A114-722D083668F6}" destId="{FC8B1EA4-E168-4021-A30C-8BFEDE758C40}" srcOrd="0" destOrd="0" presId="urn:microsoft.com/office/officeart/2005/8/layout/cycle3"/>
    <dgm:cxn modelId="{1D724651-DAC0-4DBA-89FA-BCC18698552F}" type="presParOf" srcId="{FC8B1EA4-E168-4021-A30C-8BFEDE758C40}" destId="{045DB4AB-2A14-40BD-BEF6-EDAE3953FE48}" srcOrd="0" destOrd="0" presId="urn:microsoft.com/office/officeart/2005/8/layout/cycle3"/>
    <dgm:cxn modelId="{A9AFAA05-CA4F-42EF-9514-B142332AE18F}" type="presParOf" srcId="{FC8B1EA4-E168-4021-A30C-8BFEDE758C40}" destId="{6BD1CA0D-6877-4176-AC96-3FA6E909C504}" srcOrd="1" destOrd="0" presId="urn:microsoft.com/office/officeart/2005/8/layout/cycle3"/>
    <dgm:cxn modelId="{D868266B-F4AD-40F5-89B9-88868D128839}" type="presParOf" srcId="{FC8B1EA4-E168-4021-A30C-8BFEDE758C40}" destId="{C1D0422D-A0A3-467A-8080-D94405EB3E5A}" srcOrd="2" destOrd="0" presId="urn:microsoft.com/office/officeart/2005/8/layout/cycle3"/>
    <dgm:cxn modelId="{D204F90B-35FF-41C1-8C28-05A419382F1E}" type="presParOf" srcId="{FC8B1EA4-E168-4021-A30C-8BFEDE758C40}" destId="{0954EFC9-1D8A-4E72-BEC7-93550B2EBC6B}" srcOrd="3"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D1CA0D-6877-4176-AC96-3FA6E909C504}">
      <dsp:nvSpPr>
        <dsp:cNvPr id="0" name=""/>
        <dsp:cNvSpPr/>
      </dsp:nvSpPr>
      <dsp:spPr>
        <a:xfrm>
          <a:off x="833279" y="-2637484"/>
          <a:ext cx="6563040" cy="6563040"/>
        </a:xfrm>
        <a:prstGeom prst="circularArrow">
          <a:avLst>
            <a:gd name="adj1" fmla="val 4454"/>
            <a:gd name="adj2" fmla="val 259140"/>
            <a:gd name="adj3" fmla="val 10197085"/>
            <a:gd name="adj4" fmla="val -1375099"/>
            <a:gd name="adj5" fmla="val 4625"/>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5DB4AB-2A14-40BD-BEF6-EDAE3953FE48}">
      <dsp:nvSpPr>
        <dsp:cNvPr id="0" name=""/>
        <dsp:cNvSpPr/>
      </dsp:nvSpPr>
      <dsp:spPr>
        <a:xfrm>
          <a:off x="1131209" y="-456029"/>
          <a:ext cx="5967181" cy="22001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b="1" kern="1200" dirty="0" smtClean="0">
              <a:solidFill>
                <a:schemeClr val="tx1"/>
              </a:solidFill>
              <a:latin typeface="Times New Roman" panose="02020603050405020304" pitchFamily="18" charset="0"/>
              <a:cs typeface="Times New Roman" panose="02020603050405020304" pitchFamily="18" charset="0"/>
            </a:rPr>
            <a:t> </a:t>
          </a:r>
          <a:r>
            <a:rPr lang="ru-RU" sz="2000" b="1" kern="1200" dirty="0" err="1" smtClean="0">
              <a:solidFill>
                <a:schemeClr val="tx1"/>
              </a:solidFill>
              <a:latin typeface="Times New Roman" panose="02020603050405020304" pitchFamily="18" charset="0"/>
              <a:cs typeface="Times New Roman" panose="02020603050405020304" pitchFamily="18" charset="0"/>
            </a:rPr>
            <a:t>салықтық</a:t>
          </a:r>
          <a:r>
            <a:rPr lang="ru-RU" sz="2000" b="1"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2000" b="1" kern="1200" dirty="0" err="1" smtClean="0">
              <a:solidFill>
                <a:schemeClr val="tx1"/>
              </a:solidFill>
              <a:latin typeface="Times New Roman" panose="02020603050405020304" pitchFamily="18" charset="0"/>
              <a:cs typeface="Times New Roman" panose="02020603050405020304" pitchFamily="18" charset="0"/>
            </a:rPr>
            <a:t>дегеніміз</a:t>
          </a:r>
          <a:r>
            <a:rPr lang="ru-RU" sz="2000" b="1"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бұл</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микродеңгейде</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салықтық</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кірістер</a:t>
          </a:r>
          <a:r>
            <a:rPr lang="ru-RU" sz="2000" kern="1200" dirty="0" smtClean="0">
              <a:solidFill>
                <a:schemeClr val="tx1"/>
              </a:solidFill>
              <a:latin typeface="Times New Roman" panose="02020603050405020304" pitchFamily="18" charset="0"/>
              <a:cs typeface="Times New Roman" panose="02020603050405020304" pitchFamily="18" charset="0"/>
            </a:rPr>
            <a:t> мен </a:t>
          </a:r>
          <a:r>
            <a:rPr lang="ru-RU" sz="2000" kern="1200" dirty="0" err="1" smtClean="0">
              <a:solidFill>
                <a:schemeClr val="tx1"/>
              </a:solidFill>
              <a:latin typeface="Times New Roman" panose="02020603050405020304" pitchFamily="18" charset="0"/>
              <a:cs typeface="Times New Roman" panose="02020603050405020304" pitchFamily="18" charset="0"/>
            </a:rPr>
            <a:t>шығыстар</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аясында</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басқару</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шешімдерін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қабылдаудың</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ғылыми</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негізделген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нарықтық</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нысандары</a:t>
          </a:r>
          <a:r>
            <a:rPr lang="ru-RU" sz="2000" kern="1200" dirty="0" smtClean="0">
              <a:solidFill>
                <a:schemeClr val="tx1"/>
              </a:solidFill>
              <a:latin typeface="Times New Roman" panose="02020603050405020304" pitchFamily="18" charset="0"/>
              <a:cs typeface="Times New Roman" panose="02020603050405020304" pitchFamily="18" charset="0"/>
            </a:rPr>
            <a:t> мен </a:t>
          </a:r>
          <a:r>
            <a:rPr lang="ru-RU" sz="2000" kern="1200" dirty="0" err="1" smtClean="0">
              <a:solidFill>
                <a:schemeClr val="tx1"/>
              </a:solidFill>
              <a:latin typeface="Times New Roman" panose="02020603050405020304" pitchFamily="18" charset="0"/>
              <a:cs typeface="Times New Roman" panose="02020603050405020304" pitchFamily="18" charset="0"/>
            </a:rPr>
            <a:t>әдістерін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пайдалану</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жолымен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коммерциялық</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ұйымдардың</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салық</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ағымын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басқару</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жүйесі</a:t>
          </a:r>
          <a:r>
            <a:rPr lang="ru-RU" sz="2000" kern="1200" dirty="0" smtClean="0">
              <a:solidFill>
                <a:schemeClr val="tx1"/>
              </a:solidFill>
              <a:latin typeface="Times New Roman" panose="02020603050405020304" pitchFamily="18" charset="0"/>
              <a:cs typeface="Times New Roman" panose="02020603050405020304" pitchFamily="18" charset="0"/>
            </a:rPr>
            <a:t>.</a:t>
          </a:r>
        </a:p>
      </dsp:txBody>
      <dsp:txXfrm>
        <a:off x="1238610" y="-348628"/>
        <a:ext cx="5752379" cy="1985327"/>
      </dsp:txXfrm>
    </dsp:sp>
    <dsp:sp modelId="{C1D0422D-A0A3-467A-8080-D94405EB3E5A}">
      <dsp:nvSpPr>
        <dsp:cNvPr id="0" name=""/>
        <dsp:cNvSpPr/>
      </dsp:nvSpPr>
      <dsp:spPr>
        <a:xfrm>
          <a:off x="4237743" y="2520282"/>
          <a:ext cx="3648670" cy="29930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solidFill>
                <a:schemeClr val="tx1"/>
              </a:solidFill>
              <a:latin typeface="Times New Roman" panose="02020603050405020304" pitchFamily="18" charset="0"/>
              <a:cs typeface="Times New Roman" panose="02020603050405020304" pitchFamily="18" charset="0"/>
            </a:rPr>
            <a:t>“Менеджмент” </a:t>
          </a:r>
          <a:r>
            <a:rPr lang="ru-RU" sz="1800" kern="1200" dirty="0" err="1" smtClean="0">
              <a:solidFill>
                <a:schemeClr val="tx1"/>
              </a:solidFill>
              <a:latin typeface="Times New Roman" panose="02020603050405020304" pitchFamily="18" charset="0"/>
              <a:cs typeface="Times New Roman" panose="02020603050405020304" pitchFamily="18" charset="0"/>
            </a:rPr>
            <a:t>ұғымының</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мәні</a:t>
          </a:r>
          <a:r>
            <a:rPr lang="ru-RU" sz="1800" kern="1200" dirty="0" smtClean="0">
              <a:solidFill>
                <a:schemeClr val="tx1"/>
              </a:solidFill>
              <a:latin typeface="Times New Roman" panose="02020603050405020304" pitchFamily="18" charset="0"/>
              <a:cs typeface="Times New Roman" panose="02020603050405020304" pitchFamily="18" charset="0"/>
            </a:rPr>
            <a:t> мен </a:t>
          </a:r>
          <a:r>
            <a:rPr lang="ru-RU" sz="1800" kern="1200" dirty="0" err="1" smtClean="0">
              <a:solidFill>
                <a:schemeClr val="tx1"/>
              </a:solidFill>
              <a:latin typeface="Times New Roman" panose="02020603050405020304" pitchFamily="18" charset="0"/>
              <a:cs typeface="Times New Roman" panose="02020603050405020304" pitchFamily="18" charset="0"/>
            </a:rPr>
            <a:t>мазмұны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басқару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түсінігіне</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ұқсас</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Сонымен</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қатар</a:t>
          </a:r>
          <a:r>
            <a:rPr lang="ru-RU" sz="1800"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1800" kern="1200" dirty="0" err="1" smtClean="0">
              <a:solidFill>
                <a:schemeClr val="tx1"/>
              </a:solidFill>
              <a:latin typeface="Times New Roman" panose="02020603050405020304" pitchFamily="18" charset="0"/>
              <a:cs typeface="Times New Roman" panose="02020603050405020304" pitchFamily="18" charset="0"/>
            </a:rPr>
            <a:t>жоспарлау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ұйымдастыру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үйлестіру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бақылау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ынталандыру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сияқты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қызметтерді</a:t>
          </a:r>
          <a:r>
            <a:rPr lang="ru-RU" sz="1800" kern="1200" dirty="0" smtClean="0">
              <a:solidFill>
                <a:schemeClr val="tx1"/>
              </a:solidFill>
              <a:latin typeface="Times New Roman" panose="02020603050405020304" pitchFamily="18" charset="0"/>
              <a:cs typeface="Times New Roman" panose="02020603050405020304" pitchFamily="18" charset="0"/>
            </a:rPr>
            <a:t> де </a:t>
          </a:r>
          <a:r>
            <a:rPr lang="ru-RU" sz="1800" kern="1200" dirty="0" err="1" smtClean="0">
              <a:solidFill>
                <a:schemeClr val="tx1"/>
              </a:solidFill>
              <a:latin typeface="Times New Roman" panose="02020603050405020304" pitchFamily="18" charset="0"/>
              <a:cs typeface="Times New Roman" panose="02020603050405020304" pitchFamily="18" charset="0"/>
            </a:rPr>
            <a:t>атқарады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Ғылыми</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менеджменттің</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негізін</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салушы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белгілі</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ағылшын</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ғалымы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Фредрик</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Уинстоу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Тэйлор</a:t>
          </a:r>
          <a:r>
            <a:rPr lang="ru-RU" sz="1800" kern="1200" dirty="0" smtClean="0">
              <a:solidFill>
                <a:schemeClr val="tx1"/>
              </a:solidFill>
              <a:latin typeface="Times New Roman" panose="02020603050405020304" pitchFamily="18" charset="0"/>
              <a:cs typeface="Times New Roman" panose="02020603050405020304" pitchFamily="18" charset="0"/>
            </a:rPr>
            <a:t> (1856 – 1915) </a:t>
          </a:r>
          <a:r>
            <a:rPr lang="ru-RU" sz="1800" kern="1200" dirty="0" err="1" smtClean="0">
              <a:solidFill>
                <a:schemeClr val="tx1"/>
              </a:solidFill>
              <a:latin typeface="Times New Roman" panose="02020603050405020304" pitchFamily="18" charset="0"/>
              <a:cs typeface="Times New Roman" panose="02020603050405020304" pitchFamily="18" charset="0"/>
            </a:rPr>
            <a:t>есептеледі</a:t>
          </a:r>
          <a:r>
            <a:rPr lang="ru-RU" sz="1800" kern="1200" dirty="0" smtClean="0">
              <a:solidFill>
                <a:schemeClr val="tx1"/>
              </a:solidFill>
              <a:latin typeface="Times New Roman" panose="02020603050405020304" pitchFamily="18" charset="0"/>
              <a:cs typeface="Times New Roman" panose="02020603050405020304" pitchFamily="18" charset="0"/>
            </a:rPr>
            <a:t>.</a:t>
          </a:r>
          <a:r>
            <a:rPr lang="ru-RU" sz="1800" kern="1200" dirty="0" smtClean="0">
              <a:solidFill>
                <a:schemeClr val="tx1"/>
              </a:solidFill>
            </a:rPr>
            <a:t/>
          </a:r>
          <a:br>
            <a:rPr lang="ru-RU" sz="1800" kern="1200" dirty="0" smtClean="0">
              <a:solidFill>
                <a:schemeClr val="tx1"/>
              </a:solidFill>
            </a:rPr>
          </a:br>
          <a:endParaRPr lang="ru-RU" sz="1800" kern="1200" dirty="0">
            <a:solidFill>
              <a:schemeClr val="tx1"/>
            </a:solidFill>
          </a:endParaRPr>
        </a:p>
      </dsp:txBody>
      <dsp:txXfrm>
        <a:off x="4383853" y="2666392"/>
        <a:ext cx="3356450" cy="2700857"/>
      </dsp:txXfrm>
    </dsp:sp>
    <dsp:sp modelId="{0954EFC9-1D8A-4E72-BEC7-93550B2EBC6B}">
      <dsp:nvSpPr>
        <dsp:cNvPr id="0" name=""/>
        <dsp:cNvSpPr/>
      </dsp:nvSpPr>
      <dsp:spPr>
        <a:xfrm>
          <a:off x="343186" y="2377755"/>
          <a:ext cx="3648670" cy="32781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салықтық</a:t>
          </a:r>
          <a:r>
            <a:rPr lang="ru-RU" sz="2000"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2000" kern="1200" dirty="0" err="1" smtClean="0">
              <a:solidFill>
                <a:schemeClr val="tx1"/>
              </a:solidFill>
              <a:latin typeface="Times New Roman" panose="02020603050405020304" pitchFamily="18" charset="0"/>
              <a:cs typeface="Times New Roman" panose="02020603050405020304" pitchFamily="18" charset="0"/>
            </a:rPr>
            <a:t>ұғымында</a:t>
          </a:r>
          <a:r>
            <a:rPr lang="ru-RU" sz="2000"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2000" kern="1200" dirty="0" err="1" smtClean="0">
              <a:solidFill>
                <a:schemeClr val="tx1"/>
              </a:solidFill>
              <a:latin typeface="Times New Roman" panose="02020603050405020304" pitchFamily="18" charset="0"/>
              <a:cs typeface="Times New Roman" panose="02020603050405020304" pitchFamily="18" charset="0"/>
            </a:rPr>
            <a:t>термині</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басқару</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деген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мағынаны</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білдіреді</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сондықтанда</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салықтық</a:t>
          </a:r>
          <a:r>
            <a:rPr lang="ru-RU" sz="2000"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2000" kern="1200" dirty="0" err="1" smtClean="0">
              <a:solidFill>
                <a:schemeClr val="tx1"/>
              </a:solidFill>
              <a:latin typeface="Times New Roman" panose="02020603050405020304" pitchFamily="18" charset="0"/>
              <a:cs typeface="Times New Roman" panose="02020603050405020304" pitchFamily="18" charset="0"/>
            </a:rPr>
            <a:t>басқаруды</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талап</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етеді</a:t>
          </a:r>
          <a:r>
            <a:rPr lang="ru-RU" sz="2000" kern="1200" dirty="0" smtClean="0">
              <a:solidFill>
                <a:schemeClr val="tx1"/>
              </a:solidFill>
              <a:latin typeface="Times New Roman" panose="02020603050405020304" pitchFamily="18" charset="0"/>
              <a:cs typeface="Times New Roman" panose="02020603050405020304" pitchFamily="18" charset="0"/>
            </a:rPr>
            <a:t>. </a:t>
          </a:r>
        </a:p>
      </dsp:txBody>
      <dsp:txXfrm>
        <a:off x="503211" y="2537780"/>
        <a:ext cx="3328620" cy="2958079"/>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B4C71EC6-210F-42DE-9C53-41977AD35B3D}" type="datetimeFigureOut">
              <a:rPr lang="ru-RU" smtClean="0"/>
              <a:t>02.12.2021</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02.12.2021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02.12.2021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02.12.2021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t>02.12.2021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B4C71EC6-210F-42DE-9C53-41977AD35B3D}" type="datetimeFigureOut">
              <a:rPr lang="ru-RU" smtClean="0"/>
              <a:t>02.12.2021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B4C71EC6-210F-42DE-9C53-41977AD35B3D}" type="datetimeFigureOut">
              <a:rPr lang="ru-RU" smtClean="0"/>
              <a:t>02.12.2021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02.12.2021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t>02.12.2021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02.12.2021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C71EC6-210F-42DE-9C53-41977AD35B3D}" type="datetimeFigureOut">
              <a:rPr lang="ru-RU" smtClean="0"/>
              <a:t>02.12.2021</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7851648" cy="320952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kk-KZ" dirty="0" smtClean="0"/>
              <a:t>14-дәріс </a:t>
            </a:r>
            <a:r>
              <a:rPr lang="kk-KZ" dirty="0" smtClean="0"/>
              <a:t/>
            </a:r>
            <a:br>
              <a:rPr lang="kk-KZ" dirty="0" smtClean="0"/>
            </a:br>
            <a:r>
              <a:rPr lang="kk-KZ" dirty="0" smtClean="0"/>
              <a:t>Корпоративтік </a:t>
            </a:r>
            <a:r>
              <a:rPr lang="kk-KZ" dirty="0"/>
              <a:t>салықтық менеджментін жүргізу</a:t>
            </a:r>
            <a:endParaRPr lang="ru-RU"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9436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343872"/>
          </a:xfrm>
        </p:spPr>
        <p:txBody>
          <a:bodyPr/>
          <a:lstStyle/>
          <a:p>
            <a:r>
              <a:rPr lang="ru-RU" b="1" dirty="0" err="1"/>
              <a:t>Корпоративті</a:t>
            </a:r>
            <a:r>
              <a:rPr lang="ru-RU" b="1" dirty="0"/>
              <a:t> </a:t>
            </a:r>
            <a:r>
              <a:rPr lang="ru-RU" b="1" dirty="0" err="1"/>
              <a:t>салықтық</a:t>
            </a:r>
            <a:r>
              <a:rPr lang="ru-RU" b="1" dirty="0"/>
              <a:t> менеджмент </a:t>
            </a:r>
            <a:r>
              <a:rPr lang="ru-RU" dirty="0"/>
              <a:t>- </a:t>
            </a:r>
            <a:r>
              <a:rPr lang="ru-RU" dirty="0" err="1"/>
              <a:t>бұл</a:t>
            </a:r>
            <a:r>
              <a:rPr lang="ru-RU" dirty="0"/>
              <a:t> </a:t>
            </a:r>
            <a:r>
              <a:rPr lang="ru-RU" dirty="0" err="1"/>
              <a:t>ғылыми</a:t>
            </a:r>
            <a:r>
              <a:rPr lang="ru-RU" dirty="0"/>
              <a:t> </a:t>
            </a:r>
            <a:r>
              <a:rPr lang="ru-RU" dirty="0" err="1"/>
              <a:t>деңгейдегі</a:t>
            </a:r>
            <a:r>
              <a:rPr lang="ru-RU" dirty="0"/>
              <a:t> </a:t>
            </a:r>
            <a:r>
              <a:rPr lang="ru-RU" dirty="0" err="1"/>
              <a:t>нарықтық</a:t>
            </a:r>
            <a:r>
              <a:rPr lang="ru-RU" dirty="0"/>
              <a:t> </a:t>
            </a:r>
            <a:r>
              <a:rPr lang="ru-RU" dirty="0" err="1"/>
              <a:t>формалар</a:t>
            </a:r>
            <a:r>
              <a:rPr lang="ru-RU" dirty="0"/>
              <a:t> мен </a:t>
            </a:r>
            <a:r>
              <a:rPr lang="ru-RU" dirty="0" err="1"/>
              <a:t>әдістерді</a:t>
            </a:r>
            <a:r>
              <a:rPr lang="ru-RU" dirty="0"/>
              <a:t> </a:t>
            </a:r>
            <a:r>
              <a:rPr lang="ru-RU" dirty="0" err="1"/>
              <a:t>қолдану</a:t>
            </a:r>
            <a:r>
              <a:rPr lang="ru-RU" dirty="0"/>
              <a:t> </a:t>
            </a:r>
            <a:r>
              <a:rPr lang="ru-RU" dirty="0" err="1"/>
              <a:t>арқылы</a:t>
            </a:r>
            <a:r>
              <a:rPr lang="ru-RU" dirty="0"/>
              <a:t> </a:t>
            </a:r>
            <a:r>
              <a:rPr lang="ru-RU" dirty="0" err="1"/>
              <a:t>және</a:t>
            </a:r>
            <a:r>
              <a:rPr lang="ru-RU" dirty="0"/>
              <a:t> </a:t>
            </a:r>
            <a:r>
              <a:rPr lang="ru-RU" dirty="0" err="1"/>
              <a:t>салықтық</a:t>
            </a:r>
            <a:r>
              <a:rPr lang="ru-RU" dirty="0"/>
              <a:t> </a:t>
            </a:r>
            <a:r>
              <a:rPr lang="ru-RU" dirty="0" err="1"/>
              <a:t>түсімдер</a:t>
            </a:r>
            <a:r>
              <a:rPr lang="ru-RU" dirty="0"/>
              <a:t> мен </a:t>
            </a:r>
            <a:r>
              <a:rPr lang="ru-RU" dirty="0" err="1"/>
              <a:t>салықтық</a:t>
            </a:r>
            <a:r>
              <a:rPr lang="ru-RU" dirty="0"/>
              <a:t> </a:t>
            </a:r>
            <a:r>
              <a:rPr lang="ru-RU" dirty="0" err="1"/>
              <a:t>шығыстар</a:t>
            </a:r>
            <a:r>
              <a:rPr lang="ru-RU" dirty="0"/>
              <a:t> </a:t>
            </a:r>
            <a:r>
              <a:rPr lang="ru-RU" dirty="0" err="1"/>
              <a:t>саласында</a:t>
            </a:r>
            <a:r>
              <a:rPr lang="ru-RU" dirty="0"/>
              <a:t> </a:t>
            </a:r>
            <a:r>
              <a:rPr lang="ru-RU" dirty="0" err="1"/>
              <a:t>микродеңгейде</a:t>
            </a:r>
            <a:r>
              <a:rPr lang="ru-RU" dirty="0"/>
              <a:t> </a:t>
            </a:r>
            <a:r>
              <a:rPr lang="ru-RU" dirty="0" err="1"/>
              <a:t>басқарушылық</a:t>
            </a:r>
            <a:r>
              <a:rPr lang="ru-RU" dirty="0"/>
              <a:t> </a:t>
            </a:r>
            <a:r>
              <a:rPr lang="ru-RU" dirty="0" err="1"/>
              <a:t>шешімдер</a:t>
            </a:r>
            <a:r>
              <a:rPr lang="ru-RU" dirty="0"/>
              <a:t> </a:t>
            </a:r>
            <a:r>
              <a:rPr lang="ru-RU" dirty="0" err="1"/>
              <a:t>қабылдау</a:t>
            </a:r>
            <a:r>
              <a:rPr lang="ru-RU" dirty="0"/>
              <a:t> </a:t>
            </a:r>
            <a:r>
              <a:rPr lang="ru-RU" dirty="0" err="1"/>
              <a:t>арқылы</a:t>
            </a:r>
            <a:r>
              <a:rPr lang="ru-RU" dirty="0"/>
              <a:t> </a:t>
            </a:r>
            <a:r>
              <a:rPr lang="ru-RU" dirty="0" err="1"/>
              <a:t>коммерциялық</a:t>
            </a:r>
            <a:r>
              <a:rPr lang="ru-RU" dirty="0"/>
              <a:t> </a:t>
            </a:r>
            <a:r>
              <a:rPr lang="ru-RU" dirty="0" err="1"/>
              <a:t>ұйымның</a:t>
            </a:r>
            <a:r>
              <a:rPr lang="ru-RU" dirty="0"/>
              <a:t> </a:t>
            </a:r>
            <a:r>
              <a:rPr lang="ru-RU" dirty="0" err="1"/>
              <a:t>салық</a:t>
            </a:r>
            <a:r>
              <a:rPr lang="ru-RU" dirty="0"/>
              <a:t> </a:t>
            </a:r>
            <a:r>
              <a:rPr lang="ru-RU" dirty="0" err="1"/>
              <a:t>ағымдарын</a:t>
            </a:r>
            <a:r>
              <a:rPr lang="ru-RU" dirty="0"/>
              <a:t> </a:t>
            </a:r>
            <a:r>
              <a:rPr lang="ru-RU" dirty="0" err="1"/>
              <a:t>басқару</a:t>
            </a:r>
            <a:r>
              <a:rPr lang="ru-RU" dirty="0"/>
              <a:t> </a:t>
            </a:r>
            <a:r>
              <a:rPr lang="ru-RU" dirty="0" err="1"/>
              <a:t>жүйесі</a:t>
            </a:r>
            <a:r>
              <a:rPr lang="ru-RU" dirty="0"/>
              <a:t>.</a:t>
            </a:r>
          </a:p>
        </p:txBody>
      </p:sp>
    </p:spTree>
    <p:extLst>
      <p:ext uri="{BB962C8B-B14F-4D97-AF65-F5344CB8AC3E}">
        <p14:creationId xmlns:p14="http://schemas.microsoft.com/office/powerpoint/2010/main" val="3857034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620688"/>
            <a:ext cx="8229600" cy="5703912"/>
          </a:xfrm>
        </p:spPr>
        <p:txBody>
          <a:bodyPr/>
          <a:lstStyle/>
          <a:p>
            <a:pPr algn="just"/>
            <a:r>
              <a:rPr lang="ru-RU" b="1" dirty="0" err="1"/>
              <a:t>Салықтық</a:t>
            </a:r>
            <a:r>
              <a:rPr lang="ru-RU" b="1" dirty="0"/>
              <a:t> </a:t>
            </a:r>
            <a:r>
              <a:rPr lang="ru-RU" b="1" dirty="0" err="1"/>
              <a:t>басқарудың</a:t>
            </a:r>
            <a:r>
              <a:rPr lang="ru-RU" b="1" dirty="0"/>
              <a:t> </a:t>
            </a:r>
            <a:r>
              <a:rPr lang="ru-RU" b="1" dirty="0" err="1"/>
              <a:t>интегралды</a:t>
            </a:r>
            <a:r>
              <a:rPr lang="ru-RU" b="1" dirty="0"/>
              <a:t> </a:t>
            </a:r>
            <a:r>
              <a:rPr lang="ru-RU" b="1" dirty="0" err="1"/>
              <a:t>жүйесінің</a:t>
            </a:r>
            <a:r>
              <a:rPr lang="ru-RU" b="1" dirty="0"/>
              <a:t> </a:t>
            </a:r>
            <a:r>
              <a:rPr lang="ru-RU" b="1" dirty="0" err="1"/>
              <a:t>буыны</a:t>
            </a:r>
            <a:r>
              <a:rPr lang="ru-RU" b="1" dirty="0"/>
              <a:t> </a:t>
            </a:r>
            <a:r>
              <a:rPr lang="ru-RU" b="1" dirty="0" err="1"/>
              <a:t>ретінде</a:t>
            </a:r>
            <a:r>
              <a:rPr lang="ru-RU" b="1" dirty="0"/>
              <a:t> </a:t>
            </a:r>
            <a:r>
              <a:rPr lang="ru-RU" b="1" dirty="0" err="1"/>
              <a:t>корпоративтік</a:t>
            </a:r>
            <a:r>
              <a:rPr lang="ru-RU" b="1" dirty="0"/>
              <a:t> </a:t>
            </a:r>
            <a:r>
              <a:rPr lang="ru-RU" b="1" dirty="0" err="1"/>
              <a:t>салықты</a:t>
            </a:r>
            <a:r>
              <a:rPr lang="ru-RU" b="1" dirty="0"/>
              <a:t> </a:t>
            </a:r>
            <a:r>
              <a:rPr lang="ru-RU" b="1" dirty="0" err="1"/>
              <a:t>басқару</a:t>
            </a:r>
            <a:r>
              <a:rPr lang="ru-RU" b="1" dirty="0"/>
              <a:t> </a:t>
            </a:r>
            <a:r>
              <a:rPr lang="ru-RU" b="1" dirty="0" err="1"/>
              <a:t>функционалды</a:t>
            </a:r>
            <a:r>
              <a:rPr lang="ru-RU" b="1" dirty="0"/>
              <a:t> </a:t>
            </a:r>
            <a:r>
              <a:rPr lang="ru-RU" b="1" dirty="0" err="1"/>
              <a:t>элементтері</a:t>
            </a:r>
            <a:r>
              <a:rPr lang="ru-RU" b="1" dirty="0"/>
              <a:t> бар, </a:t>
            </a:r>
            <a:r>
              <a:rPr lang="ru-RU" b="1" dirty="0" err="1"/>
              <a:t>бірақ</a:t>
            </a:r>
            <a:r>
              <a:rPr lang="ru-RU" b="1" dirty="0"/>
              <a:t> </a:t>
            </a:r>
            <a:r>
              <a:rPr lang="ru-RU" b="1" dirty="0" err="1"/>
              <a:t>өзіндік</a:t>
            </a:r>
            <a:r>
              <a:rPr lang="ru-RU" b="1" dirty="0"/>
              <a:t> </a:t>
            </a:r>
            <a:r>
              <a:rPr lang="ru-RU" b="1" dirty="0" err="1"/>
              <a:t>ерекшеліктері</a:t>
            </a:r>
            <a:r>
              <a:rPr lang="ru-RU" b="1" dirty="0"/>
              <a:t> бар</a:t>
            </a:r>
            <a:r>
              <a:rPr lang="ru-RU" b="1" dirty="0" smtClean="0"/>
              <a:t>:</a:t>
            </a:r>
          </a:p>
          <a:p>
            <a:r>
              <a:rPr lang="ru-RU" dirty="0" err="1" smtClean="0"/>
              <a:t>кәсіпорындағы</a:t>
            </a:r>
            <a:r>
              <a:rPr lang="ru-RU" dirty="0" smtClean="0"/>
              <a:t> </a:t>
            </a:r>
            <a:r>
              <a:rPr lang="ru-RU" dirty="0" err="1"/>
              <a:t>салық</a:t>
            </a:r>
            <a:r>
              <a:rPr lang="ru-RU" dirty="0"/>
              <a:t> </a:t>
            </a:r>
            <a:r>
              <a:rPr lang="ru-RU" dirty="0" err="1"/>
              <a:t>ағымдарын</a:t>
            </a:r>
            <a:r>
              <a:rPr lang="ru-RU" dirty="0"/>
              <a:t> </a:t>
            </a:r>
            <a:r>
              <a:rPr lang="ru-RU" dirty="0" err="1"/>
              <a:t>басқару</a:t>
            </a:r>
            <a:r>
              <a:rPr lang="ru-RU" dirty="0"/>
              <a:t> </a:t>
            </a:r>
            <a:r>
              <a:rPr lang="ru-RU" dirty="0" err="1"/>
              <a:t>процесін</a:t>
            </a:r>
            <a:r>
              <a:rPr lang="ru-RU" dirty="0"/>
              <a:t> </a:t>
            </a:r>
            <a:r>
              <a:rPr lang="ru-RU" dirty="0" err="1"/>
              <a:t>ұйымдастыру</a:t>
            </a:r>
            <a:r>
              <a:rPr lang="ru-RU" dirty="0" smtClean="0"/>
              <a:t>;</a:t>
            </a:r>
          </a:p>
          <a:p>
            <a:r>
              <a:rPr lang="ru-RU" dirty="0" err="1" smtClean="0"/>
              <a:t>корпоративтік</a:t>
            </a:r>
            <a:r>
              <a:rPr lang="ru-RU" dirty="0" smtClean="0"/>
              <a:t> </a:t>
            </a:r>
            <a:r>
              <a:rPr lang="ru-RU" dirty="0" err="1"/>
              <a:t>салықты</a:t>
            </a:r>
            <a:r>
              <a:rPr lang="ru-RU" dirty="0"/>
              <a:t> </a:t>
            </a:r>
            <a:r>
              <a:rPr lang="ru-RU" dirty="0" err="1"/>
              <a:t>жоспарлау</a:t>
            </a:r>
            <a:r>
              <a:rPr lang="ru-RU" dirty="0" smtClean="0"/>
              <a:t>;</a:t>
            </a:r>
          </a:p>
          <a:p>
            <a:r>
              <a:rPr lang="ru-RU" dirty="0" err="1" smtClean="0"/>
              <a:t>корпоративтік</a:t>
            </a:r>
            <a:r>
              <a:rPr lang="ru-RU" dirty="0" smtClean="0"/>
              <a:t> </a:t>
            </a:r>
            <a:r>
              <a:rPr lang="ru-RU" dirty="0" err="1"/>
              <a:t>салықты</a:t>
            </a:r>
            <a:r>
              <a:rPr lang="ru-RU" dirty="0"/>
              <a:t> </a:t>
            </a:r>
            <a:r>
              <a:rPr lang="ru-RU" dirty="0" err="1"/>
              <a:t>реттеу</a:t>
            </a:r>
            <a:r>
              <a:rPr lang="ru-RU" dirty="0" smtClean="0"/>
              <a:t>;</a:t>
            </a:r>
          </a:p>
          <a:p>
            <a:r>
              <a:rPr lang="ru-RU" dirty="0" err="1" smtClean="0"/>
              <a:t>корпоративтік</a:t>
            </a:r>
            <a:r>
              <a:rPr lang="ru-RU" dirty="0" smtClean="0"/>
              <a:t> </a:t>
            </a:r>
            <a:r>
              <a:rPr lang="ru-RU" dirty="0" err="1"/>
              <a:t>салықтық</a:t>
            </a:r>
            <a:r>
              <a:rPr lang="ru-RU" dirty="0"/>
              <a:t> </a:t>
            </a:r>
            <a:r>
              <a:rPr lang="ru-RU" dirty="0" err="1"/>
              <a:t>бақылау</a:t>
            </a:r>
            <a:r>
              <a:rPr lang="ru-RU" dirty="0"/>
              <a:t> (</a:t>
            </a:r>
            <a:r>
              <a:rPr lang="ru-RU" dirty="0" err="1"/>
              <a:t>өзін-өзі</a:t>
            </a:r>
            <a:r>
              <a:rPr lang="ru-RU" dirty="0"/>
              <a:t> </a:t>
            </a:r>
            <a:r>
              <a:rPr lang="ru-RU" dirty="0" err="1"/>
              <a:t>бақылау</a:t>
            </a:r>
            <a:r>
              <a:rPr lang="ru-RU" dirty="0"/>
              <a:t>).</a:t>
            </a:r>
          </a:p>
        </p:txBody>
      </p:sp>
    </p:spTree>
    <p:extLst>
      <p:ext uri="{BB962C8B-B14F-4D97-AF65-F5344CB8AC3E}">
        <p14:creationId xmlns:p14="http://schemas.microsoft.com/office/powerpoint/2010/main" val="2958287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708688"/>
          </a:xfrm>
        </p:spPr>
        <p:txBody>
          <a:bodyPr>
            <a:normAutofit/>
          </a:bodyPr>
          <a:lstStyle/>
          <a:p>
            <a:pPr algn="ctr"/>
            <a:r>
              <a:rPr lang="ru-RU" sz="3200" dirty="0"/>
              <a:t>1</a:t>
            </a:r>
            <a:r>
              <a:rPr lang="ru-RU" sz="3200" dirty="0" smtClean="0"/>
              <a:t>‑сурет</a:t>
            </a:r>
            <a:r>
              <a:rPr lang="ru-RU" sz="3200" dirty="0"/>
              <a:t>. </a:t>
            </a:r>
            <a:r>
              <a:rPr lang="ru-RU" sz="3200" b="1" dirty="0" err="1"/>
              <a:t>Салықтық</a:t>
            </a:r>
            <a:r>
              <a:rPr lang="ru-RU" sz="3200" b="1" dirty="0"/>
              <a:t> </a:t>
            </a:r>
            <a:r>
              <a:rPr lang="ru-RU" sz="3200" b="1" dirty="0" smtClean="0"/>
              <a:t>менеджмент </a:t>
            </a:r>
            <a:r>
              <a:rPr lang="ru-RU" sz="3200" b="1" dirty="0" err="1"/>
              <a:t>элементтері</a:t>
            </a:r>
            <a:endParaRPr lang="ru-RU" sz="3200"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700808"/>
            <a:ext cx="6979920" cy="4392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1931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412776"/>
            <a:ext cx="8229600" cy="4911824"/>
          </a:xfrm>
        </p:spPr>
        <p:txBody>
          <a:bodyPr/>
          <a:lstStyle/>
          <a:p>
            <a:r>
              <a:rPr lang="ru-RU" dirty="0" err="1"/>
              <a:t>Салықты</a:t>
            </a:r>
            <a:r>
              <a:rPr lang="ru-RU" dirty="0"/>
              <a:t> </a:t>
            </a:r>
            <a:r>
              <a:rPr lang="ru-RU" dirty="0" err="1"/>
              <a:t>басқарудың</a:t>
            </a:r>
            <a:r>
              <a:rPr lang="ru-RU" dirty="0"/>
              <a:t> </a:t>
            </a:r>
            <a:r>
              <a:rPr lang="ru-RU" dirty="0" err="1"/>
              <a:t>ақпараттық</a:t>
            </a:r>
            <a:r>
              <a:rPr lang="ru-RU" dirty="0"/>
              <a:t> </a:t>
            </a:r>
            <a:r>
              <a:rPr lang="ru-RU" dirty="0" err="1"/>
              <a:t>базасы</a:t>
            </a:r>
            <a:r>
              <a:rPr lang="ru-RU" dirty="0"/>
              <a:t> </a:t>
            </a:r>
            <a:r>
              <a:rPr lang="ru-RU" dirty="0" err="1"/>
              <a:t>қаржылық</a:t>
            </a:r>
            <a:r>
              <a:rPr lang="ru-RU" dirty="0"/>
              <a:t>, </a:t>
            </a:r>
            <a:r>
              <a:rPr lang="ru-RU" dirty="0" err="1"/>
              <a:t>салықтық</a:t>
            </a:r>
            <a:r>
              <a:rPr lang="ru-RU" dirty="0"/>
              <a:t> </a:t>
            </a:r>
            <a:r>
              <a:rPr lang="ru-RU" dirty="0" err="1"/>
              <a:t>және</a:t>
            </a:r>
            <a:r>
              <a:rPr lang="ru-RU" dirty="0"/>
              <a:t> </a:t>
            </a:r>
            <a:r>
              <a:rPr lang="ru-RU" dirty="0" err="1"/>
              <a:t>басқарушылық</a:t>
            </a:r>
            <a:r>
              <a:rPr lang="ru-RU" dirty="0"/>
              <a:t> </a:t>
            </a:r>
            <a:r>
              <a:rPr lang="ru-RU" dirty="0" err="1"/>
              <a:t>есеп</a:t>
            </a:r>
            <a:r>
              <a:rPr lang="ru-RU" dirty="0"/>
              <a:t> </a:t>
            </a:r>
            <a:r>
              <a:rPr lang="ru-RU" dirty="0" err="1"/>
              <a:t>жүйесінде</a:t>
            </a:r>
            <a:r>
              <a:rPr lang="ru-RU" dirty="0"/>
              <a:t> </a:t>
            </a:r>
            <a:r>
              <a:rPr lang="ru-RU" dirty="0" err="1"/>
              <a:t>қалыптасады</a:t>
            </a:r>
            <a:r>
              <a:rPr lang="ru-RU" dirty="0"/>
              <a:t>. </a:t>
            </a:r>
            <a:r>
              <a:rPr lang="ru-RU" dirty="0" err="1"/>
              <a:t>Бұл</a:t>
            </a:r>
            <a:r>
              <a:rPr lang="ru-RU" dirty="0"/>
              <a:t>, </a:t>
            </a:r>
            <a:r>
              <a:rPr lang="ru-RU" dirty="0" err="1"/>
              <a:t>атап</a:t>
            </a:r>
            <a:r>
              <a:rPr lang="ru-RU" dirty="0"/>
              <a:t> </a:t>
            </a:r>
            <a:r>
              <a:rPr lang="ru-RU" dirty="0" err="1"/>
              <a:t>айтқанда</a:t>
            </a:r>
            <a:r>
              <a:rPr lang="ru-RU" dirty="0"/>
              <a:t>, </a:t>
            </a:r>
            <a:r>
              <a:rPr lang="ru-RU" dirty="0" err="1"/>
              <a:t>салық</a:t>
            </a:r>
            <a:r>
              <a:rPr lang="ru-RU" dirty="0"/>
              <a:t> </a:t>
            </a:r>
            <a:r>
              <a:rPr lang="ru-RU" dirty="0" err="1"/>
              <a:t>менеджментінің</a:t>
            </a:r>
            <a:r>
              <a:rPr lang="ru-RU" dirty="0"/>
              <a:t> </a:t>
            </a:r>
            <a:r>
              <a:rPr lang="ru-RU" dirty="0" err="1"/>
              <a:t>қаржылық</a:t>
            </a:r>
            <a:r>
              <a:rPr lang="ru-RU" dirty="0"/>
              <a:t> менеджмент, </a:t>
            </a:r>
            <a:r>
              <a:rPr lang="ru-RU" dirty="0" err="1"/>
              <a:t>бухгалтерлік</a:t>
            </a:r>
            <a:r>
              <a:rPr lang="ru-RU" dirty="0"/>
              <a:t> </a:t>
            </a:r>
            <a:r>
              <a:rPr lang="ru-RU" dirty="0" err="1"/>
              <a:t>есеп</a:t>
            </a:r>
            <a:r>
              <a:rPr lang="ru-RU" dirty="0"/>
              <a:t> </a:t>
            </a:r>
            <a:r>
              <a:rPr lang="ru-RU" dirty="0" err="1"/>
              <a:t>және</a:t>
            </a:r>
            <a:r>
              <a:rPr lang="ru-RU" dirty="0"/>
              <a:t> </a:t>
            </a:r>
            <a:r>
              <a:rPr lang="ru-RU" dirty="0" err="1"/>
              <a:t>шығындарды</a:t>
            </a:r>
            <a:r>
              <a:rPr lang="ru-RU" dirty="0"/>
              <a:t> </a:t>
            </a:r>
            <a:r>
              <a:rPr lang="ru-RU" dirty="0" err="1"/>
              <a:t>басқару</a:t>
            </a:r>
            <a:r>
              <a:rPr lang="ru-RU" dirty="0"/>
              <a:t> </a:t>
            </a:r>
            <a:r>
              <a:rPr lang="ru-RU" dirty="0" err="1"/>
              <a:t>сияқты</a:t>
            </a:r>
            <a:r>
              <a:rPr lang="ru-RU" dirty="0"/>
              <a:t> </a:t>
            </a:r>
            <a:r>
              <a:rPr lang="ru-RU" dirty="0" err="1"/>
              <a:t>басқарудың</a:t>
            </a:r>
            <a:r>
              <a:rPr lang="ru-RU" dirty="0"/>
              <a:t> </a:t>
            </a:r>
            <a:r>
              <a:rPr lang="ru-RU" dirty="0" err="1"/>
              <a:t>кіші</a:t>
            </a:r>
            <a:r>
              <a:rPr lang="ru-RU" dirty="0"/>
              <a:t> </a:t>
            </a:r>
            <a:r>
              <a:rPr lang="ru-RU" dirty="0" err="1"/>
              <a:t>жүйелерімен</a:t>
            </a:r>
            <a:r>
              <a:rPr lang="ru-RU" dirty="0"/>
              <a:t> </a:t>
            </a:r>
            <a:r>
              <a:rPr lang="ru-RU" dirty="0" err="1"/>
              <a:t>тығыз</a:t>
            </a:r>
            <a:r>
              <a:rPr lang="ru-RU" dirty="0"/>
              <a:t> </a:t>
            </a:r>
            <a:r>
              <a:rPr lang="ru-RU" dirty="0" err="1"/>
              <a:t>байланысын</a:t>
            </a:r>
            <a:r>
              <a:rPr lang="ru-RU" dirty="0"/>
              <a:t> </a:t>
            </a:r>
            <a:r>
              <a:rPr lang="ru-RU" dirty="0" err="1"/>
              <a:t>анықтайды</a:t>
            </a:r>
            <a:r>
              <a:rPr lang="ru-RU" dirty="0"/>
              <a:t>.</a:t>
            </a:r>
          </a:p>
        </p:txBody>
      </p:sp>
    </p:spTree>
    <p:extLst>
      <p:ext uri="{BB962C8B-B14F-4D97-AF65-F5344CB8AC3E}">
        <p14:creationId xmlns:p14="http://schemas.microsoft.com/office/powerpoint/2010/main" val="20361359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76672"/>
            <a:ext cx="8229600" cy="5847928"/>
          </a:xfrm>
        </p:spPr>
        <p:txBody>
          <a:bodyPr>
            <a:normAutofit fontScale="92500" lnSpcReduction="20000"/>
          </a:bodyPr>
          <a:lstStyle/>
          <a:p>
            <a:r>
              <a:rPr lang="ru-RU" dirty="0" err="1"/>
              <a:t>Салықты</a:t>
            </a:r>
            <a:r>
              <a:rPr lang="ru-RU" dirty="0"/>
              <a:t> </a:t>
            </a:r>
            <a:r>
              <a:rPr lang="ru-RU" dirty="0" err="1"/>
              <a:t>басқарудың</a:t>
            </a:r>
            <a:r>
              <a:rPr lang="ru-RU" dirty="0"/>
              <a:t> </a:t>
            </a:r>
            <a:r>
              <a:rPr lang="ru-RU" dirty="0" err="1"/>
              <a:t>тиімділігі</a:t>
            </a:r>
            <a:r>
              <a:rPr lang="ru-RU" dirty="0"/>
              <a:t> </a:t>
            </a:r>
            <a:r>
              <a:rPr lang="ru-RU" dirty="0" err="1"/>
              <a:t>жалпы</a:t>
            </a:r>
            <a:r>
              <a:rPr lang="ru-RU" dirty="0"/>
              <a:t> </a:t>
            </a:r>
            <a:r>
              <a:rPr lang="ru-RU" dirty="0" err="1"/>
              <a:t>есептеу</a:t>
            </a:r>
            <a:r>
              <a:rPr lang="ru-RU" dirty="0"/>
              <a:t> </a:t>
            </a:r>
            <a:r>
              <a:rPr lang="ru-RU" dirty="0" err="1"/>
              <a:t>схемасы</a:t>
            </a:r>
            <a:r>
              <a:rPr lang="ru-RU" dirty="0"/>
              <a:t> </a:t>
            </a:r>
            <a:r>
              <a:rPr lang="ru-RU" dirty="0" err="1"/>
              <a:t>бойынша</a:t>
            </a:r>
            <a:r>
              <a:rPr lang="ru-RU" dirty="0"/>
              <a:t> </a:t>
            </a:r>
            <a:r>
              <a:rPr lang="ru-RU" dirty="0" err="1"/>
              <a:t>салық</a:t>
            </a:r>
            <a:r>
              <a:rPr lang="ru-RU" dirty="0"/>
              <a:t> </a:t>
            </a:r>
            <a:r>
              <a:rPr lang="ru-RU" dirty="0" err="1"/>
              <a:t>шығындарының</a:t>
            </a:r>
            <a:r>
              <a:rPr lang="ru-RU" dirty="0"/>
              <a:t> </a:t>
            </a:r>
            <a:r>
              <a:rPr lang="ru-RU" dirty="0" err="1"/>
              <a:t>немесе</a:t>
            </a:r>
            <a:r>
              <a:rPr lang="ru-RU" dirty="0"/>
              <a:t> </a:t>
            </a:r>
            <a:r>
              <a:rPr lang="ru-RU" dirty="0" err="1"/>
              <a:t>жекелеген</a:t>
            </a:r>
            <a:r>
              <a:rPr lang="ru-RU" dirty="0"/>
              <a:t> </a:t>
            </a:r>
            <a:r>
              <a:rPr lang="ru-RU" dirty="0" err="1"/>
              <a:t>компоненттердің</a:t>
            </a:r>
            <a:r>
              <a:rPr lang="ru-RU" dirty="0"/>
              <a:t> </a:t>
            </a:r>
            <a:r>
              <a:rPr lang="ru-RU" dirty="0" err="1"/>
              <a:t>жиынтығының</a:t>
            </a:r>
            <a:r>
              <a:rPr lang="ru-RU" dirty="0"/>
              <a:t> </a:t>
            </a:r>
            <a:r>
              <a:rPr lang="ru-RU" dirty="0" err="1"/>
              <a:t>сату</a:t>
            </a:r>
            <a:r>
              <a:rPr lang="ru-RU" dirty="0"/>
              <a:t> </a:t>
            </a:r>
            <a:r>
              <a:rPr lang="ru-RU" dirty="0" err="1"/>
              <a:t>көлеміне</a:t>
            </a:r>
            <a:r>
              <a:rPr lang="ru-RU" dirty="0"/>
              <a:t>, </a:t>
            </a:r>
            <a:r>
              <a:rPr lang="ru-RU" dirty="0" err="1"/>
              <a:t>өзіндік</a:t>
            </a:r>
            <a:r>
              <a:rPr lang="ru-RU" dirty="0"/>
              <a:t> </a:t>
            </a:r>
            <a:r>
              <a:rPr lang="ru-RU" dirty="0" err="1"/>
              <a:t>құнға</a:t>
            </a:r>
            <a:r>
              <a:rPr lang="ru-RU" dirty="0"/>
              <a:t> </a:t>
            </a:r>
            <a:r>
              <a:rPr lang="ru-RU" dirty="0" err="1"/>
              <a:t>немесе</a:t>
            </a:r>
            <a:r>
              <a:rPr lang="ru-RU" dirty="0"/>
              <a:t> </a:t>
            </a:r>
            <a:r>
              <a:rPr lang="ru-RU" dirty="0" err="1"/>
              <a:t>пайдаға</a:t>
            </a:r>
            <a:r>
              <a:rPr lang="ru-RU" dirty="0"/>
              <a:t> </a:t>
            </a:r>
            <a:r>
              <a:rPr lang="ru-RU" dirty="0" err="1"/>
              <a:t>қатынасын</a:t>
            </a:r>
            <a:r>
              <a:rPr lang="ru-RU" dirty="0"/>
              <a:t> </a:t>
            </a:r>
            <a:r>
              <a:rPr lang="ru-RU" dirty="0" err="1"/>
              <a:t>көздейтін</a:t>
            </a:r>
            <a:r>
              <a:rPr lang="ru-RU" dirty="0"/>
              <a:t> </a:t>
            </a:r>
            <a:r>
              <a:rPr lang="ru-RU" dirty="0" err="1"/>
              <a:t>бірқатар</a:t>
            </a:r>
            <a:r>
              <a:rPr lang="ru-RU" dirty="0"/>
              <a:t> </a:t>
            </a:r>
            <a:r>
              <a:rPr lang="ru-RU" dirty="0" err="1"/>
              <a:t>коэффициенттерді</a:t>
            </a:r>
            <a:r>
              <a:rPr lang="ru-RU" dirty="0"/>
              <a:t> </a:t>
            </a:r>
            <a:r>
              <a:rPr lang="ru-RU" dirty="0" err="1"/>
              <a:t>қолдану</a:t>
            </a:r>
            <a:r>
              <a:rPr lang="ru-RU" dirty="0"/>
              <a:t> </a:t>
            </a:r>
            <a:r>
              <a:rPr lang="ru-RU" dirty="0" err="1"/>
              <a:t>арқылы</a:t>
            </a:r>
            <a:r>
              <a:rPr lang="ru-RU" dirty="0"/>
              <a:t> </a:t>
            </a:r>
            <a:r>
              <a:rPr lang="ru-RU" dirty="0" err="1"/>
              <a:t>анықталады</a:t>
            </a:r>
            <a:r>
              <a:rPr lang="ru-RU" dirty="0"/>
              <a:t>. </a:t>
            </a:r>
            <a:r>
              <a:rPr lang="ru-RU" dirty="0" err="1"/>
              <a:t>Көрсеткіштерді</a:t>
            </a:r>
            <a:r>
              <a:rPr lang="ru-RU" dirty="0"/>
              <a:t> </a:t>
            </a:r>
            <a:r>
              <a:rPr lang="ru-RU" dirty="0" err="1"/>
              <a:t>бірліктердің</a:t>
            </a:r>
            <a:r>
              <a:rPr lang="ru-RU" dirty="0"/>
              <a:t> </a:t>
            </a:r>
            <a:r>
              <a:rPr lang="ru-RU" dirty="0" err="1"/>
              <a:t>фракцияларымен</a:t>
            </a:r>
            <a:r>
              <a:rPr lang="ru-RU" dirty="0"/>
              <a:t> де, </a:t>
            </a:r>
            <a:r>
              <a:rPr lang="ru-RU" dirty="0" err="1"/>
              <a:t>пайызбен</a:t>
            </a:r>
            <a:r>
              <a:rPr lang="ru-RU" dirty="0"/>
              <a:t> де </a:t>
            </a:r>
            <a:r>
              <a:rPr lang="ru-RU" dirty="0" err="1"/>
              <a:t>есептеуге</a:t>
            </a:r>
            <a:r>
              <a:rPr lang="ru-RU" dirty="0"/>
              <a:t> </a:t>
            </a:r>
            <a:r>
              <a:rPr lang="ru-RU" dirty="0" err="1"/>
              <a:t>болады</a:t>
            </a:r>
            <a:r>
              <a:rPr lang="ru-RU" dirty="0"/>
              <a:t>. </a:t>
            </a:r>
            <a:endParaRPr lang="en-US" dirty="0" smtClean="0"/>
          </a:p>
          <a:p>
            <a:r>
              <a:rPr lang="kk-KZ" dirty="0" smtClean="0"/>
              <a:t>Т</a:t>
            </a:r>
            <a:r>
              <a:rPr lang="ru-RU" dirty="0" err="1" smtClean="0"/>
              <a:t>өмендегі</a:t>
            </a:r>
            <a:r>
              <a:rPr lang="ru-RU" dirty="0" smtClean="0"/>
              <a:t> </a:t>
            </a:r>
            <a:r>
              <a:rPr lang="ru-RU" dirty="0" err="1"/>
              <a:t>бағалау</a:t>
            </a:r>
            <a:r>
              <a:rPr lang="ru-RU" dirty="0"/>
              <a:t> </a:t>
            </a:r>
            <a:r>
              <a:rPr lang="ru-RU" dirty="0" err="1"/>
              <a:t>шкаласы</a:t>
            </a:r>
            <a:r>
              <a:rPr lang="ru-RU" dirty="0"/>
              <a:t> бар</a:t>
            </a:r>
            <a:r>
              <a:rPr lang="ru-RU" dirty="0" smtClean="0"/>
              <a:t>:</a:t>
            </a:r>
            <a:endParaRPr lang="en-US" dirty="0" smtClean="0"/>
          </a:p>
          <a:p>
            <a:r>
              <a:rPr lang="ru-RU" dirty="0" smtClean="0"/>
              <a:t>* </a:t>
            </a:r>
            <a:r>
              <a:rPr lang="ru-RU" dirty="0" err="1"/>
              <a:t>егер</a:t>
            </a:r>
            <a:r>
              <a:rPr lang="ru-RU" dirty="0"/>
              <a:t> </a:t>
            </a:r>
            <a:r>
              <a:rPr lang="ru-RU" dirty="0" err="1"/>
              <a:t>индикатордың</a:t>
            </a:r>
            <a:r>
              <a:rPr lang="ru-RU" dirty="0"/>
              <a:t> </a:t>
            </a:r>
            <a:r>
              <a:rPr lang="ru-RU" dirty="0" err="1"/>
              <a:t>мәні</a:t>
            </a:r>
            <a:r>
              <a:rPr lang="ru-RU" dirty="0"/>
              <a:t> 25%-дан </a:t>
            </a:r>
            <a:r>
              <a:rPr lang="ru-RU" dirty="0" err="1"/>
              <a:t>аспаса</a:t>
            </a:r>
            <a:r>
              <a:rPr lang="ru-RU" dirty="0"/>
              <a:t>, </a:t>
            </a:r>
            <a:r>
              <a:rPr lang="ru-RU" dirty="0" err="1"/>
              <a:t>онда</a:t>
            </a:r>
            <a:r>
              <a:rPr lang="ru-RU" dirty="0"/>
              <a:t> </a:t>
            </a:r>
            <a:r>
              <a:rPr lang="ru-RU" dirty="0" err="1"/>
              <a:t>салықтық</a:t>
            </a:r>
            <a:r>
              <a:rPr lang="ru-RU" dirty="0"/>
              <a:t> </a:t>
            </a:r>
            <a:r>
              <a:rPr lang="ru-RU" dirty="0" err="1"/>
              <a:t>жоспарлауды</a:t>
            </a:r>
            <a:r>
              <a:rPr lang="ru-RU" dirty="0"/>
              <a:t> </a:t>
            </a:r>
            <a:r>
              <a:rPr lang="ru-RU" dirty="0" err="1"/>
              <a:t>нақты</a:t>
            </a:r>
            <a:r>
              <a:rPr lang="ru-RU" dirty="0"/>
              <a:t> </a:t>
            </a:r>
            <a:r>
              <a:rPr lang="ru-RU" dirty="0" err="1"/>
              <a:t>бухгалтерлік</a:t>
            </a:r>
            <a:r>
              <a:rPr lang="ru-RU" dirty="0"/>
              <a:t> </a:t>
            </a:r>
            <a:r>
              <a:rPr lang="ru-RU" dirty="0" err="1"/>
              <a:t>есеп</a:t>
            </a:r>
            <a:r>
              <a:rPr lang="ru-RU" dirty="0"/>
              <a:t> пен </a:t>
            </a:r>
            <a:r>
              <a:rPr lang="ru-RU" dirty="0" err="1"/>
              <a:t>ішкі</a:t>
            </a:r>
            <a:r>
              <a:rPr lang="ru-RU" dirty="0"/>
              <a:t> </a:t>
            </a:r>
            <a:r>
              <a:rPr lang="ru-RU" dirty="0" err="1"/>
              <a:t>құжат</a:t>
            </a:r>
            <a:r>
              <a:rPr lang="ru-RU" dirty="0"/>
              <a:t> </a:t>
            </a:r>
            <a:r>
              <a:rPr lang="ru-RU" dirty="0" err="1"/>
              <a:t>айналымы</a:t>
            </a:r>
            <a:r>
              <a:rPr lang="ru-RU" dirty="0"/>
              <a:t>, </a:t>
            </a:r>
            <a:r>
              <a:rPr lang="ru-RU" dirty="0" err="1"/>
              <a:t>тікелей</a:t>
            </a:r>
            <a:r>
              <a:rPr lang="ru-RU" dirty="0"/>
              <a:t> </a:t>
            </a:r>
            <a:r>
              <a:rPr lang="ru-RU" dirty="0" err="1"/>
              <a:t>жеңілдіктерді</a:t>
            </a:r>
            <a:r>
              <a:rPr lang="ru-RU" dirty="0"/>
              <a:t> </a:t>
            </a:r>
            <a:r>
              <a:rPr lang="ru-RU" dirty="0" err="1"/>
              <a:t>пайдалану</a:t>
            </a:r>
            <a:r>
              <a:rPr lang="ru-RU" dirty="0"/>
              <a:t> </a:t>
            </a:r>
            <a:r>
              <a:rPr lang="ru-RU" dirty="0" err="1"/>
              <a:t>және</a:t>
            </a:r>
            <a:r>
              <a:rPr lang="ru-RU" dirty="0"/>
              <a:t> бас </a:t>
            </a:r>
            <a:r>
              <a:rPr lang="ru-RU" dirty="0" err="1"/>
              <a:t>бухгалтердің</a:t>
            </a:r>
            <a:r>
              <a:rPr lang="ru-RU" dirty="0"/>
              <a:t> </a:t>
            </a:r>
            <a:r>
              <a:rPr lang="ru-RU" dirty="0" err="1"/>
              <a:t>өзін-өзі</a:t>
            </a:r>
            <a:r>
              <a:rPr lang="ru-RU" dirty="0"/>
              <a:t> </a:t>
            </a:r>
            <a:r>
              <a:rPr lang="ru-RU" dirty="0" err="1"/>
              <a:t>тәрбиелеуі</a:t>
            </a:r>
            <a:r>
              <a:rPr lang="ru-RU" dirty="0"/>
              <a:t> </a:t>
            </a:r>
            <a:r>
              <a:rPr lang="ru-RU" dirty="0" err="1"/>
              <a:t>шеңберінде</a:t>
            </a:r>
            <a:r>
              <a:rPr lang="ru-RU" dirty="0"/>
              <a:t> </a:t>
            </a:r>
            <a:r>
              <a:rPr lang="ru-RU" dirty="0" err="1"/>
              <a:t>шектеуге</a:t>
            </a:r>
            <a:r>
              <a:rPr lang="ru-RU" dirty="0"/>
              <a:t> </a:t>
            </a:r>
            <a:r>
              <a:rPr lang="ru-RU" dirty="0" err="1"/>
              <a:t>болады</a:t>
            </a:r>
            <a:r>
              <a:rPr lang="ru-RU" dirty="0" smtClean="0"/>
              <a:t>;</a:t>
            </a:r>
            <a:endParaRPr lang="en-US" dirty="0" smtClean="0"/>
          </a:p>
          <a:p>
            <a:r>
              <a:rPr lang="ru-RU" dirty="0" smtClean="0"/>
              <a:t>* </a:t>
            </a:r>
            <a:r>
              <a:rPr lang="ru-RU" dirty="0"/>
              <a:t>25 - 45%диапазонында </a:t>
            </a:r>
            <a:r>
              <a:rPr lang="ru-RU" dirty="0" err="1"/>
              <a:t>салықтық</a:t>
            </a:r>
            <a:r>
              <a:rPr lang="ru-RU" dirty="0"/>
              <a:t> </a:t>
            </a:r>
            <a:r>
              <a:rPr lang="ru-RU" dirty="0" err="1"/>
              <a:t>жоспарлау</a:t>
            </a:r>
            <a:r>
              <a:rPr lang="ru-RU" dirty="0"/>
              <a:t> </a:t>
            </a:r>
            <a:r>
              <a:rPr lang="ru-RU" dirty="0" err="1"/>
              <a:t>жалпы</a:t>
            </a:r>
            <a:r>
              <a:rPr lang="ru-RU" dirty="0"/>
              <a:t> </a:t>
            </a:r>
            <a:r>
              <a:rPr lang="ru-RU" dirty="0" err="1"/>
              <a:t>қаржылық</a:t>
            </a:r>
            <a:r>
              <a:rPr lang="ru-RU" dirty="0"/>
              <a:t> </a:t>
            </a:r>
            <a:r>
              <a:rPr lang="ru-RU" dirty="0" err="1"/>
              <a:t>басқару</a:t>
            </a:r>
            <a:r>
              <a:rPr lang="ru-RU" dirty="0"/>
              <a:t> мен </a:t>
            </a:r>
            <a:r>
              <a:rPr lang="ru-RU" dirty="0" err="1"/>
              <a:t>бақылаудың</a:t>
            </a:r>
            <a:r>
              <a:rPr lang="ru-RU" dirty="0"/>
              <a:t> </a:t>
            </a:r>
            <a:r>
              <a:rPr lang="ru-RU" dirty="0" err="1"/>
              <a:t>бір</a:t>
            </a:r>
            <a:r>
              <a:rPr lang="ru-RU" dirty="0"/>
              <a:t> </a:t>
            </a:r>
            <a:r>
              <a:rPr lang="ru-RU" dirty="0" err="1"/>
              <a:t>бөлігіне</a:t>
            </a:r>
            <a:r>
              <a:rPr lang="ru-RU" dirty="0"/>
              <a:t> </a:t>
            </a:r>
            <a:r>
              <a:rPr lang="ru-RU" dirty="0" err="1"/>
              <a:t>айналуы</a:t>
            </a:r>
            <a:r>
              <a:rPr lang="ru-RU" dirty="0"/>
              <a:t> </a:t>
            </a:r>
            <a:r>
              <a:rPr lang="ru-RU" dirty="0" err="1"/>
              <a:t>тиіс</a:t>
            </a:r>
            <a:r>
              <a:rPr lang="ru-RU" dirty="0"/>
              <a:t>, </a:t>
            </a:r>
            <a:r>
              <a:rPr lang="ru-RU" dirty="0" err="1"/>
              <a:t>бұл</a:t>
            </a:r>
            <a:r>
              <a:rPr lang="ru-RU" dirty="0"/>
              <a:t> </a:t>
            </a:r>
            <a:r>
              <a:rPr lang="ru-RU" dirty="0" err="1"/>
              <a:t>үшін</a:t>
            </a:r>
            <a:r>
              <a:rPr lang="ru-RU" dirty="0"/>
              <a:t> </a:t>
            </a:r>
            <a:r>
              <a:rPr lang="ru-RU" dirty="0" err="1"/>
              <a:t>арнайы</a:t>
            </a:r>
            <a:r>
              <a:rPr lang="ru-RU" dirty="0"/>
              <a:t> </a:t>
            </a:r>
            <a:r>
              <a:rPr lang="ru-RU" dirty="0" err="1"/>
              <a:t>дайындалған</a:t>
            </a:r>
            <a:r>
              <a:rPr lang="ru-RU" dirty="0"/>
              <a:t> </a:t>
            </a:r>
            <a:r>
              <a:rPr lang="ru-RU" dirty="0" err="1"/>
              <a:t>қызметкерлерді</a:t>
            </a:r>
            <a:r>
              <a:rPr lang="ru-RU" dirty="0"/>
              <a:t> </a:t>
            </a:r>
            <a:r>
              <a:rPr lang="ru-RU" dirty="0" err="1"/>
              <a:t>тарту</a:t>
            </a:r>
            <a:r>
              <a:rPr lang="ru-RU" dirty="0"/>
              <a:t> </a:t>
            </a:r>
            <a:r>
              <a:rPr lang="ru-RU" dirty="0" err="1"/>
              <a:t>немесе</a:t>
            </a:r>
            <a:r>
              <a:rPr lang="ru-RU" dirty="0"/>
              <a:t> </a:t>
            </a:r>
            <a:r>
              <a:rPr lang="ru-RU" dirty="0" err="1"/>
              <a:t>сыртқы</a:t>
            </a:r>
            <a:r>
              <a:rPr lang="ru-RU" dirty="0"/>
              <a:t> </a:t>
            </a:r>
            <a:r>
              <a:rPr lang="ru-RU" dirty="0" err="1"/>
              <a:t>салық</a:t>
            </a:r>
            <a:r>
              <a:rPr lang="ru-RU" dirty="0"/>
              <a:t> </a:t>
            </a:r>
            <a:r>
              <a:rPr lang="ru-RU" dirty="0" err="1"/>
              <a:t>кеңесшілерінің</a:t>
            </a:r>
            <a:r>
              <a:rPr lang="ru-RU" dirty="0"/>
              <a:t> (</a:t>
            </a:r>
            <a:r>
              <a:rPr lang="ru-RU" dirty="0" err="1"/>
              <a:t>аудиторлардың</a:t>
            </a:r>
            <a:r>
              <a:rPr lang="ru-RU" dirty="0"/>
              <a:t>) </a:t>
            </a:r>
            <a:r>
              <a:rPr lang="ru-RU" dirty="0" err="1"/>
              <a:t>қатысуы</a:t>
            </a:r>
            <a:r>
              <a:rPr lang="ru-RU" dirty="0"/>
              <a:t> </a:t>
            </a:r>
            <a:r>
              <a:rPr lang="ru-RU" dirty="0" err="1"/>
              <a:t>қажет</a:t>
            </a:r>
            <a:r>
              <a:rPr lang="ru-RU" dirty="0" smtClean="0"/>
              <a:t>;</a:t>
            </a:r>
            <a:endParaRPr lang="en-US" dirty="0" smtClean="0"/>
          </a:p>
        </p:txBody>
      </p:sp>
    </p:spTree>
    <p:extLst>
      <p:ext uri="{BB962C8B-B14F-4D97-AF65-F5344CB8AC3E}">
        <p14:creationId xmlns:p14="http://schemas.microsoft.com/office/powerpoint/2010/main" val="3538822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8229600" cy="5199856"/>
          </a:xfrm>
        </p:spPr>
        <p:txBody>
          <a:bodyPr/>
          <a:lstStyle/>
          <a:p>
            <a:r>
              <a:rPr lang="ru-RU" dirty="0"/>
              <a:t>* 45 - 70%диапазонында </a:t>
            </a:r>
            <a:r>
              <a:rPr lang="ru-RU" dirty="0" err="1"/>
              <a:t>салықтық</a:t>
            </a:r>
            <a:r>
              <a:rPr lang="ru-RU" dirty="0"/>
              <a:t> </a:t>
            </a:r>
            <a:r>
              <a:rPr lang="ru-RU" dirty="0" err="1"/>
              <a:t>жоспарлау</a:t>
            </a:r>
            <a:r>
              <a:rPr lang="ru-RU" dirty="0"/>
              <a:t> </a:t>
            </a:r>
            <a:r>
              <a:rPr lang="ru-RU" dirty="0" err="1"/>
              <a:t>стратегиялық</a:t>
            </a:r>
            <a:r>
              <a:rPr lang="ru-RU" dirty="0"/>
              <a:t> </a:t>
            </a:r>
            <a:r>
              <a:rPr lang="ru-RU" dirty="0" err="1"/>
              <a:t>жоспарлаудың</a:t>
            </a:r>
            <a:r>
              <a:rPr lang="ru-RU" dirty="0"/>
              <a:t> </a:t>
            </a:r>
            <a:r>
              <a:rPr lang="ru-RU" dirty="0" err="1"/>
              <a:t>маңызды</a:t>
            </a:r>
            <a:r>
              <a:rPr lang="ru-RU" dirty="0"/>
              <a:t> </a:t>
            </a:r>
            <a:r>
              <a:rPr lang="ru-RU" dirty="0" err="1"/>
              <a:t>элементіне</a:t>
            </a:r>
            <a:r>
              <a:rPr lang="ru-RU" dirty="0"/>
              <a:t> </a:t>
            </a:r>
            <a:r>
              <a:rPr lang="ru-RU" dirty="0" err="1"/>
              <a:t>айналуы</a:t>
            </a:r>
            <a:r>
              <a:rPr lang="ru-RU" dirty="0"/>
              <a:t> </a:t>
            </a:r>
            <a:r>
              <a:rPr lang="ru-RU" dirty="0" err="1"/>
              <a:t>тиіс</a:t>
            </a:r>
            <a:r>
              <a:rPr lang="ru-RU" dirty="0"/>
              <a:t>, </a:t>
            </a:r>
            <a:r>
              <a:rPr lang="ru-RU" dirty="0" err="1"/>
              <a:t>міндетті</a:t>
            </a:r>
            <a:r>
              <a:rPr lang="ru-RU" dirty="0"/>
              <a:t> </a:t>
            </a:r>
            <a:r>
              <a:rPr lang="ru-RU" dirty="0" err="1"/>
              <a:t>салықтық</a:t>
            </a:r>
            <a:r>
              <a:rPr lang="ru-RU" dirty="0"/>
              <a:t> </a:t>
            </a:r>
            <a:r>
              <a:rPr lang="ru-RU" dirty="0" err="1"/>
              <a:t>талдау</a:t>
            </a:r>
            <a:r>
              <a:rPr lang="ru-RU" dirty="0"/>
              <a:t> </a:t>
            </a:r>
            <a:r>
              <a:rPr lang="ru-RU" dirty="0" err="1"/>
              <a:t>және</a:t>
            </a:r>
            <a:r>
              <a:rPr lang="ru-RU" dirty="0"/>
              <a:t> </a:t>
            </a:r>
            <a:r>
              <a:rPr lang="ru-RU" dirty="0" err="1"/>
              <a:t>ұйымдастырушылық</a:t>
            </a:r>
            <a:r>
              <a:rPr lang="ru-RU" dirty="0"/>
              <a:t>, </a:t>
            </a:r>
            <a:r>
              <a:rPr lang="ru-RU" dirty="0" err="1"/>
              <a:t>құқықтық</a:t>
            </a:r>
            <a:r>
              <a:rPr lang="ru-RU" dirty="0"/>
              <a:t> </a:t>
            </a:r>
            <a:r>
              <a:rPr lang="ru-RU" dirty="0" err="1"/>
              <a:t>және</a:t>
            </a:r>
            <a:r>
              <a:rPr lang="ru-RU" dirty="0"/>
              <a:t> </a:t>
            </a:r>
            <a:r>
              <a:rPr lang="ru-RU" dirty="0" err="1"/>
              <a:t>қаржылық</a:t>
            </a:r>
            <a:r>
              <a:rPr lang="ru-RU" dirty="0"/>
              <a:t> </a:t>
            </a:r>
            <a:r>
              <a:rPr lang="ru-RU" dirty="0" err="1"/>
              <a:t>шаралар</a:t>
            </a:r>
            <a:r>
              <a:rPr lang="ru-RU" dirty="0"/>
              <a:t> мен </a:t>
            </a:r>
            <a:r>
              <a:rPr lang="ru-RU" dirty="0" err="1"/>
              <a:t>инновациялардың</a:t>
            </a:r>
            <a:r>
              <a:rPr lang="ru-RU" dirty="0"/>
              <a:t> </a:t>
            </a:r>
            <a:r>
              <a:rPr lang="ru-RU" dirty="0" err="1"/>
              <a:t>сараптамасы</a:t>
            </a:r>
            <a:r>
              <a:rPr lang="ru-RU" dirty="0"/>
              <a:t> </a:t>
            </a:r>
            <a:r>
              <a:rPr lang="ru-RU" dirty="0" err="1"/>
              <a:t>қажет</a:t>
            </a:r>
            <a:r>
              <a:rPr lang="ru-RU" dirty="0"/>
              <a:t>, </a:t>
            </a:r>
            <a:r>
              <a:rPr lang="ru-RU" dirty="0" err="1"/>
              <a:t>мүмкін</a:t>
            </a:r>
            <a:r>
              <a:rPr lang="ru-RU" dirty="0"/>
              <a:t> </a:t>
            </a:r>
            <a:r>
              <a:rPr lang="ru-RU" dirty="0" err="1"/>
              <a:t>кәсіби</a:t>
            </a:r>
            <a:r>
              <a:rPr lang="ru-RU" dirty="0"/>
              <a:t> </a:t>
            </a:r>
            <a:r>
              <a:rPr lang="ru-RU" dirty="0" err="1"/>
              <a:t>салық</a:t>
            </a:r>
            <a:r>
              <a:rPr lang="ru-RU" dirty="0"/>
              <a:t> </a:t>
            </a:r>
            <a:r>
              <a:rPr lang="ru-RU" dirty="0" err="1"/>
              <a:t>кеңесшілерімен</a:t>
            </a:r>
            <a:r>
              <a:rPr lang="ru-RU" dirty="0"/>
              <a:t> </a:t>
            </a:r>
            <a:r>
              <a:rPr lang="ru-RU" dirty="0" err="1"/>
              <a:t>ынтымақтастық</a:t>
            </a:r>
            <a:r>
              <a:rPr lang="ru-RU" dirty="0"/>
              <a:t> </a:t>
            </a:r>
            <a:r>
              <a:rPr lang="ru-RU" dirty="0" err="1"/>
              <a:t>қажет</a:t>
            </a:r>
            <a:r>
              <a:rPr lang="ru-RU" dirty="0"/>
              <a:t>. </a:t>
            </a:r>
            <a:r>
              <a:rPr lang="ru-RU" dirty="0" err="1"/>
              <a:t>салық</a:t>
            </a:r>
            <a:r>
              <a:rPr lang="ru-RU" dirty="0"/>
              <a:t> </a:t>
            </a:r>
            <a:r>
              <a:rPr lang="ru-RU" dirty="0" err="1"/>
              <a:t>және</a:t>
            </a:r>
            <a:r>
              <a:rPr lang="ru-RU" dirty="0"/>
              <a:t> </a:t>
            </a:r>
            <a:r>
              <a:rPr lang="ru-RU" dirty="0" err="1"/>
              <a:t>салық</a:t>
            </a:r>
            <a:r>
              <a:rPr lang="ru-RU" dirty="0"/>
              <a:t> </a:t>
            </a:r>
            <a:r>
              <a:rPr lang="ru-RU" dirty="0" err="1"/>
              <a:t>құқығы</a:t>
            </a:r>
            <a:r>
              <a:rPr lang="ru-RU" dirty="0"/>
              <a:t> </a:t>
            </a:r>
            <a:r>
              <a:rPr lang="ru-RU" dirty="0" err="1"/>
              <a:t>бойынша</a:t>
            </a:r>
            <a:r>
              <a:rPr lang="ru-RU" dirty="0"/>
              <a:t> </a:t>
            </a:r>
            <a:r>
              <a:rPr lang="ru-RU" dirty="0" err="1"/>
              <a:t>маманданған</a:t>
            </a:r>
            <a:r>
              <a:rPr lang="ru-RU" dirty="0"/>
              <a:t> </a:t>
            </a:r>
            <a:r>
              <a:rPr lang="ru-RU" dirty="0" err="1"/>
              <a:t>заңгерлер</a:t>
            </a:r>
            <a:r>
              <a:rPr lang="ru-RU" dirty="0"/>
              <a:t> </a:t>
            </a:r>
            <a:r>
              <a:rPr lang="ru-RU" dirty="0" err="1"/>
              <a:t>ретінде</a:t>
            </a:r>
            <a:r>
              <a:rPr lang="ru-RU" dirty="0"/>
              <a:t>;* </a:t>
            </a:r>
            <a:r>
              <a:rPr lang="ru-RU" dirty="0" err="1"/>
              <a:t>егер</a:t>
            </a:r>
            <a:r>
              <a:rPr lang="ru-RU" dirty="0"/>
              <a:t> индикатор 70%-дан асса, </a:t>
            </a:r>
            <a:r>
              <a:rPr lang="ru-RU" dirty="0" err="1"/>
              <a:t>бұл</a:t>
            </a:r>
            <a:r>
              <a:rPr lang="ru-RU" dirty="0"/>
              <a:t> </a:t>
            </a:r>
            <a:r>
              <a:rPr lang="ru-RU" dirty="0" err="1"/>
              <a:t>бизнестің</a:t>
            </a:r>
            <a:r>
              <a:rPr lang="ru-RU" dirty="0"/>
              <a:t> </a:t>
            </a:r>
            <a:r>
              <a:rPr lang="ru-RU" dirty="0" err="1"/>
              <a:t>болашақта</a:t>
            </a:r>
            <a:r>
              <a:rPr lang="ru-RU" dirty="0"/>
              <a:t> </a:t>
            </a:r>
            <a:r>
              <a:rPr lang="ru-RU" dirty="0" err="1"/>
              <a:t>мақсатқа</a:t>
            </a:r>
            <a:r>
              <a:rPr lang="ru-RU" dirty="0"/>
              <a:t> </a:t>
            </a:r>
            <a:r>
              <a:rPr lang="ru-RU" dirty="0" err="1"/>
              <a:t>сай</a:t>
            </a:r>
            <a:r>
              <a:rPr lang="ru-RU" dirty="0"/>
              <a:t> </a:t>
            </a:r>
            <a:r>
              <a:rPr lang="ru-RU" dirty="0" err="1"/>
              <a:t>болуы</a:t>
            </a:r>
            <a:r>
              <a:rPr lang="ru-RU" dirty="0"/>
              <a:t> </a:t>
            </a:r>
            <a:r>
              <a:rPr lang="ru-RU" dirty="0" err="1"/>
              <a:t>екіталай</a:t>
            </a:r>
            <a:r>
              <a:rPr lang="ru-RU" dirty="0"/>
              <a:t>.</a:t>
            </a:r>
          </a:p>
          <a:p>
            <a:endParaRPr lang="ru-RU" dirty="0"/>
          </a:p>
        </p:txBody>
      </p:sp>
    </p:spTree>
    <p:extLst>
      <p:ext uri="{BB962C8B-B14F-4D97-AF65-F5344CB8AC3E}">
        <p14:creationId xmlns:p14="http://schemas.microsoft.com/office/powerpoint/2010/main" val="4990615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dirty="0" err="1">
                <a:latin typeface="Times New Roman" panose="02020603050405020304" pitchFamily="18" charset="0"/>
                <a:cs typeface="Times New Roman" panose="02020603050405020304" pitchFamily="18" charset="0"/>
              </a:rPr>
              <a:t>Корпоративтік</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салықты</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жоспарлаудың</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негізгі</a:t>
            </a:r>
            <a:r>
              <a:rPr lang="ru-RU" sz="3600" dirty="0">
                <a:latin typeface="Times New Roman" panose="02020603050405020304" pitchFamily="18" charset="0"/>
                <a:cs typeface="Times New Roman" panose="02020603050405020304" pitchFamily="18" charset="0"/>
              </a:rPr>
              <a:t> </a:t>
            </a:r>
            <a:r>
              <a:rPr lang="ru-RU" sz="3600" dirty="0" err="1" smtClean="0">
                <a:latin typeface="Times New Roman" panose="02020603050405020304" pitchFamily="18" charset="0"/>
                <a:cs typeface="Times New Roman" panose="02020603050405020304" pitchFamily="18" charset="0"/>
              </a:rPr>
              <a:t>принциптері</a:t>
            </a:r>
            <a:r>
              <a:rPr lang="ru-RU" sz="3600" dirty="0">
                <a:latin typeface="Times New Roman" panose="02020603050405020304" pitchFamily="18" charset="0"/>
                <a:cs typeface="Times New Roman" panose="02020603050405020304" pitchFamily="18" charset="0"/>
              </a:rPr>
              <a:t>:</a:t>
            </a:r>
          </a:p>
        </p:txBody>
      </p:sp>
      <p:sp>
        <p:nvSpPr>
          <p:cNvPr id="3" name="Объект 2"/>
          <p:cNvSpPr>
            <a:spLocks noGrp="1"/>
          </p:cNvSpPr>
          <p:nvPr>
            <p:ph idx="1"/>
          </p:nvPr>
        </p:nvSpPr>
        <p:spPr/>
        <p:txBody>
          <a:bodyPr>
            <a:normAutofit fontScale="92500" lnSpcReduction="20000"/>
          </a:bodyPr>
          <a:lstStyle/>
          <a:p>
            <a:pPr algn="just"/>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төмендету</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кәсіпорынның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қаржылық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жақсарту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инвестициялық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тартымдылықты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жоғарылату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әдісі</a:t>
            </a:r>
            <a:r>
              <a:rPr lang="ru-RU" dirty="0">
                <a:latin typeface="Times New Roman" panose="02020603050405020304" pitchFamily="18" charset="0"/>
                <a:cs typeface="Times New Roman" panose="02020603050405020304" pitchFamily="18" charset="0"/>
              </a:rPr>
              <a:t>, оны </a:t>
            </a:r>
            <a:r>
              <a:rPr lang="ru-RU" dirty="0" err="1">
                <a:latin typeface="Times New Roman" panose="02020603050405020304" pitchFamily="18" charset="0"/>
                <a:cs typeface="Times New Roman" panose="02020603050405020304" pitchFamily="18" charset="0"/>
              </a:rPr>
              <a:t>қолданар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алдында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қаржылық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бағалануы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Бірдей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азайту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объектілер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тіпті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кәсіпорынның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бірдей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сондықтан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кәсіпорын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иелігінде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бос </a:t>
            </a:r>
            <a:r>
              <a:rPr lang="ru-RU" dirty="0" err="1">
                <a:latin typeface="Times New Roman" panose="02020603050405020304" pitchFamily="18" charset="0"/>
                <a:cs typeface="Times New Roman" panose="02020603050405020304" pitchFamily="18" charset="0"/>
              </a:rPr>
              <a:t>пайданы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алдын</a:t>
            </a:r>
            <a:r>
              <a:rPr lang="ru-RU" dirty="0">
                <a:latin typeface="Times New Roman" panose="02020603050405020304" pitchFamily="18" charset="0"/>
                <a:cs typeface="Times New Roman" panose="02020603050405020304" pitchFamily="18" charset="0"/>
              </a:rPr>
              <a:t> ала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қажет</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еркін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өсуін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беретінін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азайту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салығының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азаюы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кезеңдерде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ұлғаюы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экономикалық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негізделген</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00093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err="1">
                <a:solidFill>
                  <a:schemeClr val="tx1"/>
                </a:solidFill>
                <a:latin typeface="Times New Roman" panose="02020603050405020304" pitchFamily="18" charset="0"/>
                <a:cs typeface="Times New Roman" panose="02020603050405020304" pitchFamily="18" charset="0"/>
              </a:rPr>
              <a:t>Кәсіпорындар</a:t>
            </a:r>
            <a:r>
              <a:rPr lang="ru-RU" sz="2400" b="1" dirty="0">
                <a:solidFill>
                  <a:schemeClr val="tx1"/>
                </a:solidFill>
                <a:latin typeface="Times New Roman" panose="02020603050405020304" pitchFamily="18" charset="0"/>
                <a:cs typeface="Times New Roman" panose="02020603050405020304" pitchFamily="18" charset="0"/>
              </a:rPr>
              <a:t> мен </a:t>
            </a:r>
            <a:r>
              <a:rPr lang="ru-RU" sz="2400" b="1" dirty="0" err="1">
                <a:solidFill>
                  <a:schemeClr val="tx1"/>
                </a:solidFill>
                <a:latin typeface="Times New Roman" panose="02020603050405020304" pitchFamily="18" charset="0"/>
                <a:cs typeface="Times New Roman" panose="02020603050405020304" pitchFamily="18" charset="0"/>
              </a:rPr>
              <a:t>ұйымдарда</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салық</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менеджменті</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жүйесінің</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табысты</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жұмыс</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істеуін</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қамтамасыз</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ету</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үшін</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белгілі</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бір</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жағдайлар</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жасалуы</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керек</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атап</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smtClean="0">
                <a:solidFill>
                  <a:schemeClr val="tx1"/>
                </a:solidFill>
                <a:latin typeface="Times New Roman" panose="02020603050405020304" pitchFamily="18" charset="0"/>
                <a:cs typeface="Times New Roman" panose="02020603050405020304" pitchFamily="18" charset="0"/>
              </a:rPr>
              <a:t>айтқанда</a:t>
            </a:r>
            <a:r>
              <a:rPr lang="ru-RU" sz="2400" b="1" dirty="0">
                <a:solidFill>
                  <a:schemeClr val="tx1"/>
                </a:solidFill>
                <a:latin typeface="Times New Roman" panose="02020603050405020304" pitchFamily="18" charset="0"/>
                <a:cs typeface="Times New Roman" panose="02020603050405020304" pitchFamily="18" charset="0"/>
              </a:rPr>
              <a:t>:</a:t>
            </a:r>
          </a:p>
        </p:txBody>
      </p:sp>
      <p:sp>
        <p:nvSpPr>
          <p:cNvPr id="3" name="Объект 2"/>
          <p:cNvSpPr>
            <a:spLocks noGrp="1"/>
          </p:cNvSpPr>
          <p:nvPr>
            <p:ph idx="1"/>
          </p:nvPr>
        </p:nvSpPr>
        <p:spPr/>
        <p:txBody>
          <a:bodyPr>
            <a:normAutofit/>
          </a:bodyPr>
          <a:lstStyle/>
          <a:p>
            <a:pPr algn="just"/>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Өзара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байланысты</a:t>
            </a:r>
            <a:r>
              <a:rPr lang="ru-RU" sz="2000" dirty="0">
                <a:latin typeface="Times New Roman" panose="02020603050405020304" pitchFamily="18" charset="0"/>
                <a:cs typeface="Times New Roman" panose="02020603050405020304" pitchFamily="18" charset="0"/>
              </a:rPr>
              <a:t> даму </a:t>
            </a:r>
            <a:r>
              <a:rPr lang="ru-RU" sz="2000" dirty="0" err="1">
                <a:latin typeface="Times New Roman" panose="02020603050405020304" pitchFamily="18" charset="0"/>
                <a:cs typeface="Times New Roman" panose="02020603050405020304" pitchFamily="18" charset="0"/>
              </a:rPr>
              <a:t>стратегияларының</a:t>
            </a:r>
            <a:r>
              <a:rPr lang="ru-RU" sz="2000" dirty="0">
                <a:latin typeface="Times New Roman" panose="02020603050405020304" pitchFamily="18" charset="0"/>
                <a:cs typeface="Times New Roman" panose="02020603050405020304" pitchFamily="18" charset="0"/>
              </a:rPr>
              <a:t>, бизнес -</a:t>
            </a:r>
            <a:r>
              <a:rPr lang="ru-RU" sz="2000" dirty="0" err="1">
                <a:latin typeface="Times New Roman" panose="02020603050405020304" pitchFamily="18" charset="0"/>
                <a:cs typeface="Times New Roman" panose="02020603050405020304" pitchFamily="18" charset="0"/>
              </a:rPr>
              <a:t>жоспарлар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бюджеттердің</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болуы</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Негізінде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басқаруды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жүзеге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асыруға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әкімшіліктің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дайындығыстратегиялық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тактикалық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жоспарлар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сондай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тұжырымдалған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принциптері</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Желілік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технологиялар</a:t>
            </a:r>
            <a:r>
              <a:rPr lang="ru-RU" sz="2000" dirty="0">
                <a:latin typeface="Times New Roman" panose="02020603050405020304" pitchFamily="18" charset="0"/>
                <a:cs typeface="Times New Roman" panose="02020603050405020304" pitchFamily="18" charset="0"/>
              </a:rPr>
              <a:t> мен интернет -</a:t>
            </a:r>
            <a:r>
              <a:rPr lang="ru-RU" sz="2000" dirty="0" err="1">
                <a:latin typeface="Times New Roman" panose="02020603050405020304" pitchFamily="18" charset="0"/>
                <a:cs typeface="Times New Roman" panose="02020603050405020304" pitchFamily="18" charset="0"/>
              </a:rPr>
              <a:t>ресурстарды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бағытталған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ақпаратты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жинау</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өңдеу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жүйесін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ұйымдастыру</a:t>
            </a:r>
            <a:r>
              <a:rPr lang="ru-RU" sz="2000" dirty="0" smtClean="0">
                <a:latin typeface="Times New Roman" panose="02020603050405020304" pitchFamily="18" charset="0"/>
                <a:cs typeface="Times New Roman" panose="02020603050405020304" pitchFamily="18" charset="0"/>
              </a:rPr>
              <a:t>;</a:t>
            </a:r>
          </a:p>
          <a:p>
            <a:pPr algn="just"/>
            <a:r>
              <a:rPr lang="ru-RU" sz="2000" dirty="0" err="1" smtClean="0">
                <a:latin typeface="Times New Roman" panose="02020603050405020304" pitchFamily="18" charset="0"/>
                <a:cs typeface="Times New Roman" panose="02020603050405020304" pitchFamily="18" charset="0"/>
              </a:rPr>
              <a:t>Жауапты</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құрылымдық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бөлімшені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адамды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бөлусалықты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басқаруды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біртұтас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бағытталған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ретінде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ұйымдастыру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жоспарлау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схемасын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әзірлеу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енгізу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оны </a:t>
            </a:r>
            <a:r>
              <a:rPr lang="ru-RU" sz="2000" dirty="0" err="1">
                <a:latin typeface="Times New Roman" panose="02020603050405020304" pitchFamily="18" charset="0"/>
                <a:cs typeface="Times New Roman" panose="02020603050405020304" pitchFamily="18" charset="0"/>
              </a:rPr>
              <a:t>жүзеге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асыру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шарттарына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ететін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факторлар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жүйесінің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мониторингі</a:t>
            </a:r>
            <a:r>
              <a:rPr lang="ru-RU"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73121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dirty="0" err="1"/>
              <a:t>Салықтық</a:t>
            </a:r>
            <a:r>
              <a:rPr lang="ru-RU" dirty="0"/>
              <a:t> </a:t>
            </a:r>
            <a:r>
              <a:rPr lang="ru-RU" dirty="0" err="1"/>
              <a:t>жоспарлау</a:t>
            </a:r>
            <a:r>
              <a:rPr lang="ru-RU" dirty="0"/>
              <a:t>, </a:t>
            </a:r>
            <a:r>
              <a:rPr lang="ru-RU" dirty="0" err="1"/>
              <a:t>бақылау</a:t>
            </a:r>
            <a:r>
              <a:rPr lang="ru-RU" dirty="0"/>
              <a:t> </a:t>
            </a:r>
            <a:r>
              <a:rPr lang="ru-RU" dirty="0" err="1"/>
              <a:t>және</a:t>
            </a:r>
            <a:r>
              <a:rPr lang="ru-RU" dirty="0"/>
              <a:t> </a:t>
            </a:r>
            <a:r>
              <a:rPr lang="ru-RU" dirty="0" err="1"/>
              <a:t>реттеу</a:t>
            </a:r>
            <a:r>
              <a:rPr lang="ru-RU" dirty="0"/>
              <a:t> – </a:t>
            </a:r>
            <a:r>
              <a:rPr lang="ru-RU" dirty="0" err="1"/>
              <a:t>салық</a:t>
            </a:r>
            <a:r>
              <a:rPr lang="ru-RU" dirty="0"/>
              <a:t> </a:t>
            </a:r>
            <a:r>
              <a:rPr lang="ru-RU" dirty="0" err="1"/>
              <a:t>механизмінің</a:t>
            </a:r>
            <a:r>
              <a:rPr lang="ru-RU" dirty="0"/>
              <a:t> </a:t>
            </a:r>
            <a:r>
              <a:rPr lang="ru-RU" dirty="0" err="1"/>
              <a:t>элементтері</a:t>
            </a:r>
            <a:r>
              <a:rPr lang="ru-RU" dirty="0"/>
              <a:t> </a:t>
            </a:r>
            <a:r>
              <a:rPr lang="ru-RU" dirty="0" err="1"/>
              <a:t>болып</a:t>
            </a:r>
            <a:r>
              <a:rPr lang="ru-RU" dirty="0"/>
              <a:t> </a:t>
            </a:r>
            <a:r>
              <a:rPr lang="ru-RU" dirty="0" err="1"/>
              <a:t>танылады</a:t>
            </a:r>
            <a:r>
              <a:rPr lang="ru-RU" dirty="0"/>
              <a:t>. </a:t>
            </a:r>
            <a:r>
              <a:rPr lang="ru-RU" dirty="0" err="1"/>
              <a:t>Салықтық</a:t>
            </a:r>
            <a:r>
              <a:rPr lang="ru-RU" dirty="0"/>
              <a:t> механизм </a:t>
            </a:r>
            <a:r>
              <a:rPr lang="ru-RU" dirty="0" err="1"/>
              <a:t>және</a:t>
            </a:r>
            <a:r>
              <a:rPr lang="ru-RU" dirty="0"/>
              <a:t> </a:t>
            </a:r>
            <a:r>
              <a:rPr lang="ru-RU" dirty="0" err="1"/>
              <a:t>салықтық</a:t>
            </a:r>
            <a:r>
              <a:rPr lang="ru-RU" dirty="0"/>
              <a:t> </a:t>
            </a:r>
            <a:r>
              <a:rPr lang="ru-RU" dirty="0" err="1"/>
              <a:t>басқару</a:t>
            </a:r>
            <a:r>
              <a:rPr lang="ru-RU" dirty="0"/>
              <a:t> 3 </a:t>
            </a:r>
            <a:r>
              <a:rPr lang="ru-RU" dirty="0" err="1"/>
              <a:t>жалпы</a:t>
            </a:r>
            <a:r>
              <a:rPr lang="ru-RU" dirty="0"/>
              <a:t> </a:t>
            </a:r>
            <a:r>
              <a:rPr lang="ru-RU" dirty="0" err="1"/>
              <a:t>элементтерден</a:t>
            </a:r>
            <a:r>
              <a:rPr lang="ru-RU" dirty="0"/>
              <a:t> (</a:t>
            </a:r>
            <a:r>
              <a:rPr lang="ru-RU" dirty="0" err="1"/>
              <a:t>жоспарлау</a:t>
            </a:r>
            <a:r>
              <a:rPr lang="ru-RU" dirty="0"/>
              <a:t>, </a:t>
            </a:r>
            <a:r>
              <a:rPr lang="ru-RU" dirty="0" err="1" smtClean="0"/>
              <a:t>реттеу</a:t>
            </a:r>
            <a:r>
              <a:rPr lang="ru-RU" dirty="0" smtClean="0"/>
              <a:t> </a:t>
            </a:r>
            <a:r>
              <a:rPr lang="ru-RU" dirty="0" err="1"/>
              <a:t>және</a:t>
            </a:r>
            <a:r>
              <a:rPr lang="ru-RU" dirty="0"/>
              <a:t> </a:t>
            </a:r>
            <a:r>
              <a:rPr lang="ru-RU" dirty="0" err="1"/>
              <a:t>бақылау</a:t>
            </a:r>
            <a:r>
              <a:rPr lang="ru-RU" dirty="0"/>
              <a:t>) </a:t>
            </a:r>
            <a:r>
              <a:rPr lang="ru-RU" dirty="0" err="1"/>
              <a:t>тұрады</a:t>
            </a:r>
            <a:r>
              <a:rPr lang="ru-RU" dirty="0"/>
              <a:t>.</a:t>
            </a:r>
            <a:br>
              <a:rPr lang="ru-RU" dirty="0"/>
            </a:br>
            <a:r>
              <a:rPr lang="ru-RU" dirty="0"/>
              <a:t/>
            </a:r>
            <a:br>
              <a:rPr lang="ru-RU" dirty="0"/>
            </a:br>
            <a:endParaRPr lang="ru-RU" dirty="0"/>
          </a:p>
        </p:txBody>
      </p:sp>
    </p:spTree>
    <p:extLst>
      <p:ext uri="{BB962C8B-B14F-4D97-AF65-F5344CB8AC3E}">
        <p14:creationId xmlns:p14="http://schemas.microsoft.com/office/powerpoint/2010/main" val="40244697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268760"/>
            <a:ext cx="8229600" cy="5055840"/>
          </a:xfrm>
        </p:spPr>
        <p:txBody>
          <a:bodyPr>
            <a:normAutofit fontScale="92500" lnSpcReduction="20000"/>
          </a:bodyPr>
          <a:lstStyle/>
          <a:p>
            <a:r>
              <a:rPr lang="ru-RU" b="1" dirty="0" err="1"/>
              <a:t>Салықтық</a:t>
            </a:r>
            <a:r>
              <a:rPr lang="ru-RU" b="1" dirty="0"/>
              <a:t> </a:t>
            </a:r>
            <a:r>
              <a:rPr lang="ru-RU" b="1" dirty="0" err="1"/>
              <a:t>жоспарлау</a:t>
            </a:r>
            <a:r>
              <a:rPr lang="ru-RU" b="1" dirty="0"/>
              <a:t>- </a:t>
            </a:r>
            <a:r>
              <a:rPr lang="ru-RU" dirty="0" err="1"/>
              <a:t>салық</a:t>
            </a:r>
            <a:r>
              <a:rPr lang="ru-RU" dirty="0"/>
              <a:t> </a:t>
            </a:r>
            <a:r>
              <a:rPr lang="ru-RU" dirty="0" err="1"/>
              <a:t>төлеушінің</a:t>
            </a:r>
            <a:r>
              <a:rPr lang="ru-RU" dirty="0"/>
              <a:t> </a:t>
            </a:r>
            <a:r>
              <a:rPr lang="ru-RU" dirty="0" err="1"/>
              <a:t>тұрғысынан</a:t>
            </a:r>
            <a:r>
              <a:rPr lang="ru-RU" dirty="0"/>
              <a:t> </a:t>
            </a:r>
            <a:r>
              <a:rPr lang="ru-RU" dirty="0" err="1"/>
              <a:t>корпоративтік</a:t>
            </a:r>
            <a:r>
              <a:rPr lang="ru-RU" dirty="0"/>
              <a:t> </a:t>
            </a:r>
            <a:r>
              <a:rPr lang="ru-RU" dirty="0" err="1"/>
              <a:t>салықтық</a:t>
            </a:r>
            <a:r>
              <a:rPr lang="ru-RU" dirty="0"/>
              <a:t> </a:t>
            </a:r>
            <a:r>
              <a:rPr lang="ru-RU" dirty="0" err="1"/>
              <a:t>менеджменттің</a:t>
            </a:r>
            <a:r>
              <a:rPr lang="ru-RU" dirty="0"/>
              <a:t> </a:t>
            </a:r>
            <a:r>
              <a:rPr lang="ru-RU" dirty="0" err="1"/>
              <a:t>бір</a:t>
            </a:r>
            <a:r>
              <a:rPr lang="ru-RU" dirty="0"/>
              <a:t> </a:t>
            </a:r>
            <a:r>
              <a:rPr lang="ru-RU" dirty="0" err="1"/>
              <a:t>элементі</a:t>
            </a:r>
            <a:r>
              <a:rPr lang="ru-RU" dirty="0"/>
              <a:t> </a:t>
            </a:r>
            <a:r>
              <a:rPr lang="ru-RU" dirty="0" err="1"/>
              <a:t>ретінде</a:t>
            </a:r>
            <a:r>
              <a:rPr lang="ru-RU" dirty="0"/>
              <a:t>, </a:t>
            </a:r>
            <a:r>
              <a:rPr lang="ru-RU" dirty="0" err="1"/>
              <a:t>оның</a:t>
            </a:r>
            <a:r>
              <a:rPr lang="ru-RU" dirty="0"/>
              <a:t> </a:t>
            </a:r>
            <a:r>
              <a:rPr lang="ru-RU" dirty="0" err="1"/>
              <a:t>қаржылық-шаруашылық</a:t>
            </a:r>
            <a:r>
              <a:rPr lang="ru-RU" dirty="0"/>
              <a:t> </a:t>
            </a:r>
            <a:r>
              <a:rPr lang="ru-RU" dirty="0" err="1"/>
              <a:t>әрекетінің</a:t>
            </a:r>
            <a:r>
              <a:rPr lang="ru-RU" dirty="0"/>
              <a:t> </a:t>
            </a:r>
            <a:r>
              <a:rPr lang="ru-RU" dirty="0" err="1"/>
              <a:t>ажырамас</a:t>
            </a:r>
            <a:r>
              <a:rPr lang="ru-RU" dirty="0"/>
              <a:t> </a:t>
            </a:r>
            <a:r>
              <a:rPr lang="ru-RU" dirty="0" err="1"/>
              <a:t>бөлігі</a:t>
            </a:r>
            <a:r>
              <a:rPr lang="ru-RU" dirty="0"/>
              <a:t>. </a:t>
            </a:r>
            <a:r>
              <a:rPr lang="ru-RU" dirty="0" err="1"/>
              <a:t>Бұл</a:t>
            </a:r>
            <a:r>
              <a:rPr lang="ru-RU" dirty="0"/>
              <a:t> </a:t>
            </a:r>
            <a:r>
              <a:rPr lang="ru-RU" dirty="0" err="1"/>
              <a:t>үрдіс</a:t>
            </a:r>
            <a:r>
              <a:rPr lang="ru-RU" dirty="0"/>
              <a:t> </a:t>
            </a:r>
            <a:r>
              <a:rPr lang="ru-RU" dirty="0" err="1"/>
              <a:t>өте</a:t>
            </a:r>
            <a:r>
              <a:rPr lang="ru-RU" dirty="0"/>
              <a:t> </a:t>
            </a:r>
            <a:r>
              <a:rPr lang="ru-RU" dirty="0" err="1"/>
              <a:t>маңызды</a:t>
            </a:r>
            <a:r>
              <a:rPr lang="ru-RU" dirty="0"/>
              <a:t> </a:t>
            </a:r>
            <a:r>
              <a:rPr lang="ru-RU" dirty="0" err="1"/>
              <a:t>мәнге</a:t>
            </a:r>
            <a:r>
              <a:rPr lang="ru-RU" dirty="0"/>
              <a:t> </a:t>
            </a:r>
            <a:r>
              <a:rPr lang="ru-RU" dirty="0" err="1"/>
              <a:t>ие</a:t>
            </a:r>
            <a:r>
              <a:rPr lang="ru-RU" dirty="0"/>
              <a:t>, </a:t>
            </a:r>
            <a:r>
              <a:rPr lang="ru-RU" dirty="0" err="1"/>
              <a:t>өйткені</a:t>
            </a:r>
            <a:r>
              <a:rPr lang="ru-RU" dirty="0"/>
              <a:t> </a:t>
            </a:r>
            <a:r>
              <a:rPr lang="ru-RU" dirty="0" err="1"/>
              <a:t>салық</a:t>
            </a:r>
            <a:r>
              <a:rPr lang="ru-RU" dirty="0"/>
              <a:t> </a:t>
            </a:r>
            <a:r>
              <a:rPr lang="ru-RU" dirty="0" err="1"/>
              <a:t>салуды</a:t>
            </a:r>
            <a:r>
              <a:rPr lang="ru-RU" dirty="0"/>
              <a:t> </a:t>
            </a:r>
            <a:r>
              <a:rPr lang="ru-RU" dirty="0" err="1"/>
              <a:t>оңтайландыру</a:t>
            </a:r>
            <a:r>
              <a:rPr lang="ru-RU" dirty="0"/>
              <a:t> </a:t>
            </a:r>
            <a:r>
              <a:rPr lang="ru-RU" dirty="0" err="1"/>
              <a:t>қаржылық</a:t>
            </a:r>
            <a:r>
              <a:rPr lang="ru-RU" dirty="0"/>
              <a:t> </a:t>
            </a:r>
            <a:r>
              <a:rPr lang="ru-RU" dirty="0" err="1"/>
              <a:t>қорларды</a:t>
            </a:r>
            <a:r>
              <a:rPr lang="ru-RU" dirty="0"/>
              <a:t> </a:t>
            </a:r>
            <a:r>
              <a:rPr lang="ru-RU" dirty="0" err="1"/>
              <a:t>уақытылы</a:t>
            </a:r>
            <a:r>
              <a:rPr lang="ru-RU" dirty="0"/>
              <a:t> </a:t>
            </a:r>
            <a:r>
              <a:rPr lang="ru-RU" dirty="0" err="1"/>
              <a:t>анықтауға</a:t>
            </a:r>
            <a:r>
              <a:rPr lang="ru-RU" dirty="0"/>
              <a:t> </a:t>
            </a:r>
            <a:r>
              <a:rPr lang="ru-RU" dirty="0" err="1"/>
              <a:t>мүмкіндік</a:t>
            </a:r>
            <a:r>
              <a:rPr lang="ru-RU" dirty="0"/>
              <a:t> </a:t>
            </a:r>
            <a:r>
              <a:rPr lang="ru-RU" dirty="0" err="1"/>
              <a:t>береді</a:t>
            </a:r>
            <a:r>
              <a:rPr lang="ru-RU" dirty="0"/>
              <a:t>. </a:t>
            </a:r>
            <a:endParaRPr lang="ru-RU" dirty="0" smtClean="0"/>
          </a:p>
          <a:p>
            <a:r>
              <a:rPr lang="ru-RU" dirty="0" err="1" smtClean="0"/>
              <a:t>Салықтық</a:t>
            </a:r>
            <a:r>
              <a:rPr lang="ru-RU" dirty="0" smtClean="0"/>
              <a:t> </a:t>
            </a:r>
            <a:r>
              <a:rPr lang="ru-RU" dirty="0" err="1"/>
              <a:t>әкімшілікті</a:t>
            </a:r>
            <a:r>
              <a:rPr lang="ru-RU" dirty="0"/>
              <a:t> </a:t>
            </a:r>
            <a:r>
              <a:rPr lang="ru-RU" dirty="0" err="1"/>
              <a:t>оңтайландыру</a:t>
            </a:r>
            <a:r>
              <a:rPr lang="ru-RU" dirty="0"/>
              <a:t>. </a:t>
            </a:r>
            <a:r>
              <a:rPr lang="ru-RU" dirty="0" err="1"/>
              <a:t>Мемлекет</a:t>
            </a:r>
            <a:r>
              <a:rPr lang="ru-RU" dirty="0"/>
              <a:t> </a:t>
            </a:r>
            <a:r>
              <a:rPr lang="ru-RU" dirty="0" err="1"/>
              <a:t>жүзеге</a:t>
            </a:r>
            <a:r>
              <a:rPr lang="ru-RU" dirty="0"/>
              <a:t> </a:t>
            </a:r>
            <a:r>
              <a:rPr lang="ru-RU" dirty="0" err="1"/>
              <a:t>асыратын</a:t>
            </a:r>
            <a:r>
              <a:rPr lang="ru-RU" dirty="0"/>
              <a:t> </a:t>
            </a:r>
            <a:r>
              <a:rPr lang="ru-RU" dirty="0" err="1"/>
              <a:t>экономиканы</a:t>
            </a:r>
            <a:r>
              <a:rPr lang="ru-RU" dirty="0"/>
              <a:t> </a:t>
            </a:r>
            <a:r>
              <a:rPr lang="ru-RU" dirty="0" err="1"/>
              <a:t>реттеп</a:t>
            </a:r>
            <a:r>
              <a:rPr lang="ru-RU" dirty="0"/>
              <a:t> </a:t>
            </a:r>
            <a:r>
              <a:rPr lang="ru-RU" dirty="0" err="1"/>
              <a:t>отыру</a:t>
            </a:r>
            <a:r>
              <a:rPr lang="ru-RU" dirty="0"/>
              <a:t> </a:t>
            </a:r>
            <a:r>
              <a:rPr lang="ru-RU" dirty="0" err="1"/>
              <a:t>іс-шаралары</a:t>
            </a:r>
            <a:r>
              <a:rPr lang="ru-RU" dirty="0"/>
              <a:t> </a:t>
            </a:r>
            <a:r>
              <a:rPr lang="ru-RU" dirty="0" err="1"/>
              <a:t>маңызды</a:t>
            </a:r>
            <a:r>
              <a:rPr lang="ru-RU" dirty="0"/>
              <a:t> роль </a:t>
            </a:r>
            <a:r>
              <a:rPr lang="ru-RU" dirty="0" err="1"/>
              <a:t>атқарады</a:t>
            </a:r>
            <a:r>
              <a:rPr lang="ru-RU" dirty="0"/>
              <a:t>. “</a:t>
            </a:r>
            <a:r>
              <a:rPr lang="ru-RU" dirty="0" err="1"/>
              <a:t>Жасауға</a:t>
            </a:r>
            <a:r>
              <a:rPr lang="ru-RU" dirty="0"/>
              <a:t> </a:t>
            </a:r>
            <a:r>
              <a:rPr lang="ru-RU" dirty="0" err="1"/>
              <a:t>емес</a:t>
            </a:r>
            <a:r>
              <a:rPr lang="ru-RU" dirty="0"/>
              <a:t>, </a:t>
            </a:r>
            <a:r>
              <a:rPr lang="ru-RU" dirty="0" err="1"/>
              <a:t>бөлуге</a:t>
            </a:r>
            <a:r>
              <a:rPr lang="ru-RU" dirty="0"/>
              <a:t> </a:t>
            </a:r>
            <a:r>
              <a:rPr lang="ru-RU" dirty="0" err="1"/>
              <a:t>үйренген</a:t>
            </a:r>
            <a:r>
              <a:rPr lang="ru-RU" dirty="0"/>
              <a:t> </a:t>
            </a:r>
            <a:r>
              <a:rPr lang="ru-RU" dirty="0" err="1"/>
              <a:t>мемлекеттік</a:t>
            </a:r>
            <a:r>
              <a:rPr lang="ru-RU" dirty="0"/>
              <a:t> </a:t>
            </a:r>
            <a:r>
              <a:rPr lang="ru-RU" dirty="0" err="1"/>
              <a:t>қызметкерлерге</a:t>
            </a:r>
            <a:r>
              <a:rPr lang="ru-RU" dirty="0"/>
              <a:t> </a:t>
            </a:r>
            <a:r>
              <a:rPr lang="ru-RU" dirty="0" err="1"/>
              <a:t>ерік</a:t>
            </a:r>
            <a:r>
              <a:rPr lang="ru-RU" dirty="0"/>
              <a:t> </a:t>
            </a:r>
            <a:r>
              <a:rPr lang="ru-RU" dirty="0" err="1"/>
              <a:t>берсең</a:t>
            </a:r>
            <a:r>
              <a:rPr lang="ru-RU" dirty="0"/>
              <a:t>, </a:t>
            </a:r>
            <a:r>
              <a:rPr lang="ru-RU" dirty="0" err="1"/>
              <a:t>олар</a:t>
            </a:r>
            <a:r>
              <a:rPr lang="ru-RU" dirty="0"/>
              <a:t> </a:t>
            </a:r>
            <a:r>
              <a:rPr lang="ru-RU" dirty="0" err="1"/>
              <a:t>барлығына</a:t>
            </a:r>
            <a:r>
              <a:rPr lang="ru-RU" dirty="0"/>
              <a:t> </a:t>
            </a:r>
            <a:r>
              <a:rPr lang="ru-RU" dirty="0" err="1"/>
              <a:t>барынша</a:t>
            </a:r>
            <a:r>
              <a:rPr lang="ru-RU" dirty="0"/>
              <a:t> </a:t>
            </a:r>
            <a:r>
              <a:rPr lang="ru-RU" dirty="0" err="1"/>
              <a:t>жоғары</a:t>
            </a:r>
            <a:r>
              <a:rPr lang="ru-RU" dirty="0"/>
              <a:t> </a:t>
            </a:r>
            <a:r>
              <a:rPr lang="ru-RU" dirty="0" err="1"/>
              <a:t>салық</a:t>
            </a:r>
            <a:r>
              <a:rPr lang="ru-RU" dirty="0"/>
              <a:t> </a:t>
            </a:r>
            <a:r>
              <a:rPr lang="ru-RU" dirty="0" err="1"/>
              <a:t>салып</a:t>
            </a:r>
            <a:r>
              <a:rPr lang="ru-RU" dirty="0"/>
              <a:t> </a:t>
            </a:r>
            <a:r>
              <a:rPr lang="ru-RU" dirty="0" err="1"/>
              <a:t>қоюға</a:t>
            </a:r>
            <a:r>
              <a:rPr lang="ru-RU" dirty="0"/>
              <a:t> </a:t>
            </a:r>
            <a:r>
              <a:rPr lang="ru-RU" dirty="0" err="1"/>
              <a:t>дайын</a:t>
            </a:r>
            <a:r>
              <a:rPr lang="ru-RU" dirty="0"/>
              <a:t>. </a:t>
            </a:r>
            <a:r>
              <a:rPr lang="ru-RU" dirty="0" err="1"/>
              <a:t>Бұл</a:t>
            </a:r>
            <a:r>
              <a:rPr lang="ru-RU" dirty="0"/>
              <a:t> </a:t>
            </a:r>
            <a:r>
              <a:rPr lang="ru-RU" dirty="0" err="1"/>
              <a:t>олардың</a:t>
            </a:r>
            <a:r>
              <a:rPr lang="ru-RU" dirty="0"/>
              <a:t> </a:t>
            </a:r>
            <a:r>
              <a:rPr lang="ru-RU" dirty="0" err="1"/>
              <a:t>өмір</a:t>
            </a:r>
            <a:r>
              <a:rPr lang="ru-RU" dirty="0"/>
              <a:t> </a:t>
            </a:r>
            <a:r>
              <a:rPr lang="ru-RU" dirty="0" err="1"/>
              <a:t>сүруіне</a:t>
            </a:r>
            <a:r>
              <a:rPr lang="ru-RU" dirty="0"/>
              <a:t> </a:t>
            </a:r>
            <a:r>
              <a:rPr lang="ru-RU" dirty="0" err="1"/>
              <a:t>қажет</a:t>
            </a:r>
            <a:r>
              <a:rPr lang="ru-RU" dirty="0"/>
              <a:t> </a:t>
            </a:r>
            <a:r>
              <a:rPr lang="ru-RU" dirty="0" err="1"/>
              <a:t>негіз</a:t>
            </a:r>
            <a:r>
              <a:rPr lang="ru-RU" dirty="0"/>
              <a:t>.” – </a:t>
            </a:r>
            <a:r>
              <a:rPr lang="ru-RU" dirty="0" err="1"/>
              <a:t>деген</a:t>
            </a:r>
            <a:r>
              <a:rPr lang="ru-RU" dirty="0"/>
              <a:t> </a:t>
            </a:r>
            <a:r>
              <a:rPr lang="ru-RU" dirty="0" err="1"/>
              <a:t>тарихи</a:t>
            </a:r>
            <a:r>
              <a:rPr lang="ru-RU" dirty="0"/>
              <a:t> </a:t>
            </a:r>
            <a:r>
              <a:rPr lang="ru-RU" dirty="0" err="1"/>
              <a:t>жағынан</a:t>
            </a:r>
            <a:r>
              <a:rPr lang="ru-RU" dirty="0"/>
              <a:t> </a:t>
            </a:r>
            <a:r>
              <a:rPr lang="ru-RU" dirty="0" err="1"/>
              <a:t>бекітілген</a:t>
            </a:r>
            <a:r>
              <a:rPr lang="ru-RU" dirty="0"/>
              <a:t> </a:t>
            </a:r>
            <a:r>
              <a:rPr lang="ru-RU" dirty="0" err="1"/>
              <a:t>ұстаным</a:t>
            </a:r>
            <a:r>
              <a:rPr lang="ru-RU" dirty="0"/>
              <a:t> бар.</a:t>
            </a:r>
            <a:br>
              <a:rPr lang="ru-RU" dirty="0"/>
            </a:br>
            <a:r>
              <a:rPr lang="ru-RU" dirty="0"/>
              <a:t/>
            </a:r>
            <a:br>
              <a:rPr lang="ru-RU" dirty="0"/>
            </a:br>
            <a:endParaRPr lang="ru-RU" dirty="0"/>
          </a:p>
        </p:txBody>
      </p:sp>
    </p:spTree>
    <p:extLst>
      <p:ext uri="{BB962C8B-B14F-4D97-AF65-F5344CB8AC3E}">
        <p14:creationId xmlns:p14="http://schemas.microsoft.com/office/powerpoint/2010/main" val="3693679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268760"/>
            <a:ext cx="8784976" cy="5055840"/>
          </a:xfrm>
        </p:spPr>
        <p:txBody>
          <a:bodyPr/>
          <a:lstStyle/>
          <a:p>
            <a:r>
              <a:rPr lang="ru-RU" sz="2000" b="1" dirty="0" smtClean="0">
                <a:latin typeface="Times New Roman" panose="02020603050405020304" pitchFamily="18" charset="0"/>
                <a:cs typeface="Times New Roman" panose="02020603050405020304" pitchFamily="18" charset="0"/>
              </a:rPr>
              <a:t>1.Кәсіпорында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корпоративтік</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салық</a:t>
            </a:r>
            <a:r>
              <a:rPr lang="en-US"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менеджментінің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қажеттілігі</a:t>
            </a:r>
            <a:r>
              <a:rPr lang="ru-RU" sz="2000" b="1" dirty="0">
                <a:latin typeface="Times New Roman" panose="02020603050405020304" pitchFamily="18" charset="0"/>
                <a:cs typeface="Times New Roman" panose="02020603050405020304" pitchFamily="18" charset="0"/>
              </a:rPr>
              <a:t>. </a:t>
            </a:r>
          </a:p>
          <a:p>
            <a:r>
              <a:rPr lang="ru-RU" sz="2000" b="1" dirty="0">
                <a:latin typeface="Times New Roman" panose="02020603050405020304" pitchFamily="18" charset="0"/>
                <a:cs typeface="Times New Roman" panose="02020603050405020304" pitchFamily="18" charset="0"/>
              </a:rPr>
              <a:t>2. </a:t>
            </a:r>
            <a:r>
              <a:rPr lang="ru-RU" sz="2000" b="1" dirty="0" err="1">
                <a:latin typeface="Times New Roman" panose="02020603050405020304" pitchFamily="18" charset="0"/>
                <a:cs typeface="Times New Roman" panose="02020603050405020304" pitchFamily="18" charset="0"/>
              </a:rPr>
              <a:t>Корпоративтік</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салық</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менеджменті</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басқару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қызметінің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бір</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түрі</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ретінде</a:t>
            </a:r>
            <a:r>
              <a:rPr lang="ru-RU" sz="2000" b="1" dirty="0">
                <a:latin typeface="Times New Roman" panose="02020603050405020304" pitchFamily="18" charset="0"/>
                <a:cs typeface="Times New Roman" panose="02020603050405020304" pitchFamily="18" charset="0"/>
              </a:rPr>
              <a:t> </a:t>
            </a:r>
          </a:p>
          <a:p>
            <a:r>
              <a:rPr lang="ru-RU" sz="2000" b="1" dirty="0">
                <a:latin typeface="Times New Roman" panose="02020603050405020304" pitchFamily="18" charset="0"/>
                <a:cs typeface="Times New Roman" panose="02020603050405020304" pitchFamily="18" charset="0"/>
              </a:rPr>
              <a:t>3. </a:t>
            </a:r>
            <a:r>
              <a:rPr lang="ru-RU" sz="2000" b="1" dirty="0" err="1">
                <a:latin typeface="Times New Roman" panose="02020603050405020304" pitchFamily="18" charset="0"/>
                <a:cs typeface="Times New Roman" panose="02020603050405020304" pitchFamily="18" charset="0"/>
              </a:rPr>
              <a:t>Салықтарды</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төлеуден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жалтару</a:t>
            </a:r>
            <a:r>
              <a:rPr lang="ru-RU" sz="2000" b="1"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29142700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564672"/>
          </a:xfrm>
        </p:spPr>
        <p:txBody>
          <a:bodyPr>
            <a:normAutofit/>
          </a:bodyPr>
          <a:lstStyle/>
          <a:p>
            <a:pPr algn="ctr"/>
            <a:r>
              <a:rPr lang="ru-RU" sz="2400" dirty="0"/>
              <a:t>2</a:t>
            </a:r>
            <a:r>
              <a:rPr lang="ru-RU" sz="2400" dirty="0" smtClean="0"/>
              <a:t>‑сурет</a:t>
            </a:r>
            <a:r>
              <a:rPr lang="ru-RU" sz="2400" dirty="0"/>
              <a:t>. </a:t>
            </a:r>
            <a:r>
              <a:rPr lang="ru-RU" sz="2400" dirty="0" err="1"/>
              <a:t>Салықтық</a:t>
            </a:r>
            <a:r>
              <a:rPr lang="ru-RU" sz="2400" dirty="0"/>
              <a:t> </a:t>
            </a:r>
            <a:r>
              <a:rPr lang="ru-RU" sz="2400" dirty="0" err="1"/>
              <a:t>жоспарлаудың</a:t>
            </a:r>
            <a:r>
              <a:rPr lang="ru-RU" sz="2400" dirty="0"/>
              <a:t> </a:t>
            </a:r>
            <a:r>
              <a:rPr lang="ru-RU" sz="2400" dirty="0" err="1" smtClean="0"/>
              <a:t>құрылымы</a:t>
            </a:r>
            <a:endParaRPr lang="ru-RU" sz="24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34750" y="1935163"/>
            <a:ext cx="5274500" cy="4389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820050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847928"/>
          </a:xfrm>
        </p:spPr>
        <p:txBody>
          <a:bodyPr>
            <a:normAutofit/>
          </a:bodyPr>
          <a:lstStyle/>
          <a:p>
            <a:pPr algn="just"/>
            <a:r>
              <a:rPr lang="ru-RU" b="1" dirty="0" err="1">
                <a:solidFill>
                  <a:srgbClr val="FF0000"/>
                </a:solidFill>
              </a:rPr>
              <a:t>Салықтық</a:t>
            </a:r>
            <a:r>
              <a:rPr lang="ru-RU" b="1" dirty="0">
                <a:solidFill>
                  <a:srgbClr val="FF0000"/>
                </a:solidFill>
              </a:rPr>
              <a:t> </a:t>
            </a:r>
            <a:r>
              <a:rPr lang="ru-RU" b="1" dirty="0" err="1">
                <a:solidFill>
                  <a:srgbClr val="FF0000"/>
                </a:solidFill>
              </a:rPr>
              <a:t>жоспарлау</a:t>
            </a:r>
            <a:r>
              <a:rPr lang="ru-RU" dirty="0" err="1"/>
              <a:t>-салық</a:t>
            </a:r>
            <a:r>
              <a:rPr lang="ru-RU" dirty="0"/>
              <a:t> </a:t>
            </a:r>
            <a:r>
              <a:rPr lang="ru-RU" dirty="0" err="1"/>
              <a:t>төлеушінің</a:t>
            </a:r>
            <a:r>
              <a:rPr lang="ru-RU" dirty="0"/>
              <a:t> </a:t>
            </a:r>
            <a:r>
              <a:rPr lang="ru-RU" dirty="0" err="1"/>
              <a:t>тұрғысынан</a:t>
            </a:r>
            <a:r>
              <a:rPr lang="ru-RU" dirty="0"/>
              <a:t> </a:t>
            </a:r>
            <a:r>
              <a:rPr lang="ru-RU" dirty="0" err="1"/>
              <a:t>корпоративтік</a:t>
            </a:r>
            <a:r>
              <a:rPr lang="ru-RU" dirty="0"/>
              <a:t> </a:t>
            </a:r>
            <a:r>
              <a:rPr lang="ru-RU" dirty="0" err="1"/>
              <a:t>салықтық</a:t>
            </a:r>
            <a:r>
              <a:rPr lang="ru-RU" dirty="0"/>
              <a:t> </a:t>
            </a:r>
            <a:r>
              <a:rPr lang="ru-RU" dirty="0" err="1"/>
              <a:t>менеджменттің</a:t>
            </a:r>
            <a:r>
              <a:rPr lang="ru-RU" dirty="0"/>
              <a:t> </a:t>
            </a:r>
            <a:r>
              <a:rPr lang="ru-RU" dirty="0" err="1"/>
              <a:t>бір</a:t>
            </a:r>
            <a:r>
              <a:rPr lang="ru-RU" dirty="0"/>
              <a:t> </a:t>
            </a:r>
            <a:r>
              <a:rPr lang="ru-RU" dirty="0" err="1"/>
              <a:t>элементі</a:t>
            </a:r>
            <a:r>
              <a:rPr lang="ru-RU" dirty="0"/>
              <a:t> </a:t>
            </a:r>
            <a:r>
              <a:rPr lang="ru-RU" dirty="0" err="1"/>
              <a:t>ретінде</a:t>
            </a:r>
            <a:r>
              <a:rPr lang="ru-RU" dirty="0"/>
              <a:t>, </a:t>
            </a:r>
            <a:r>
              <a:rPr lang="ru-RU" dirty="0" err="1"/>
              <a:t>оның</a:t>
            </a:r>
            <a:r>
              <a:rPr lang="ru-RU" dirty="0"/>
              <a:t> </a:t>
            </a:r>
            <a:r>
              <a:rPr lang="ru-RU" dirty="0" err="1"/>
              <a:t>қаржылық-шаруашылық</a:t>
            </a:r>
            <a:r>
              <a:rPr lang="ru-RU" dirty="0"/>
              <a:t> </a:t>
            </a:r>
            <a:r>
              <a:rPr lang="ru-RU" dirty="0" err="1"/>
              <a:t>әрекетінің</a:t>
            </a:r>
            <a:r>
              <a:rPr lang="ru-RU" dirty="0"/>
              <a:t> </a:t>
            </a:r>
            <a:r>
              <a:rPr lang="ru-RU" dirty="0" err="1"/>
              <a:t>ажырамас</a:t>
            </a:r>
            <a:r>
              <a:rPr lang="ru-RU" dirty="0"/>
              <a:t> </a:t>
            </a:r>
            <a:r>
              <a:rPr lang="ru-RU" dirty="0" err="1"/>
              <a:t>бөлігі</a:t>
            </a:r>
            <a:r>
              <a:rPr lang="ru-RU" dirty="0"/>
              <a:t>. </a:t>
            </a:r>
            <a:endParaRPr lang="ru-RU" dirty="0" smtClean="0"/>
          </a:p>
          <a:p>
            <a:pPr algn="just"/>
            <a:r>
              <a:rPr lang="ru-RU" dirty="0" err="1" smtClean="0"/>
              <a:t>Бұл</a:t>
            </a:r>
            <a:r>
              <a:rPr lang="ru-RU" dirty="0" smtClean="0"/>
              <a:t> </a:t>
            </a:r>
            <a:r>
              <a:rPr lang="ru-RU" dirty="0" err="1"/>
              <a:t>үрдіс</a:t>
            </a:r>
            <a:r>
              <a:rPr lang="ru-RU" dirty="0"/>
              <a:t> </a:t>
            </a:r>
            <a:r>
              <a:rPr lang="ru-RU" dirty="0" err="1"/>
              <a:t>өте</a:t>
            </a:r>
            <a:r>
              <a:rPr lang="ru-RU" dirty="0"/>
              <a:t> </a:t>
            </a:r>
            <a:r>
              <a:rPr lang="ru-RU" dirty="0" err="1"/>
              <a:t>маңызды</a:t>
            </a:r>
            <a:r>
              <a:rPr lang="ru-RU" dirty="0"/>
              <a:t> </a:t>
            </a:r>
            <a:r>
              <a:rPr lang="ru-RU" dirty="0" err="1"/>
              <a:t>мәнге</a:t>
            </a:r>
            <a:r>
              <a:rPr lang="ru-RU" dirty="0"/>
              <a:t> </a:t>
            </a:r>
            <a:r>
              <a:rPr lang="ru-RU" dirty="0" err="1"/>
              <a:t>ие</a:t>
            </a:r>
            <a:r>
              <a:rPr lang="ru-RU" dirty="0"/>
              <a:t>, </a:t>
            </a:r>
            <a:r>
              <a:rPr lang="ru-RU" dirty="0" err="1"/>
              <a:t>өйткені</a:t>
            </a:r>
            <a:r>
              <a:rPr lang="ru-RU" dirty="0"/>
              <a:t> </a:t>
            </a:r>
            <a:r>
              <a:rPr lang="ru-RU" dirty="0" err="1"/>
              <a:t>салық</a:t>
            </a:r>
            <a:r>
              <a:rPr lang="ru-RU" dirty="0"/>
              <a:t> </a:t>
            </a:r>
            <a:r>
              <a:rPr lang="ru-RU" dirty="0" err="1"/>
              <a:t>салуды</a:t>
            </a:r>
            <a:r>
              <a:rPr lang="ru-RU" dirty="0"/>
              <a:t> </a:t>
            </a:r>
            <a:r>
              <a:rPr lang="ru-RU" dirty="0" err="1"/>
              <a:t>оңтайландыру</a:t>
            </a:r>
            <a:r>
              <a:rPr lang="ru-RU" dirty="0"/>
              <a:t> </a:t>
            </a:r>
            <a:r>
              <a:rPr lang="ru-RU" dirty="0" err="1"/>
              <a:t>қаржылық</a:t>
            </a:r>
            <a:r>
              <a:rPr lang="ru-RU" dirty="0"/>
              <a:t> </a:t>
            </a:r>
            <a:r>
              <a:rPr lang="ru-RU" dirty="0" err="1"/>
              <a:t>қорларды</a:t>
            </a:r>
            <a:r>
              <a:rPr lang="ru-RU" dirty="0"/>
              <a:t> </a:t>
            </a:r>
            <a:r>
              <a:rPr lang="ru-RU" dirty="0" err="1"/>
              <a:t>уақытылы</a:t>
            </a:r>
            <a:r>
              <a:rPr lang="ru-RU" dirty="0"/>
              <a:t> </a:t>
            </a:r>
            <a:r>
              <a:rPr lang="ru-RU" dirty="0" err="1"/>
              <a:t>анықтауға</a:t>
            </a:r>
            <a:r>
              <a:rPr lang="ru-RU" dirty="0"/>
              <a:t> </a:t>
            </a:r>
            <a:r>
              <a:rPr lang="ru-RU" dirty="0" err="1"/>
              <a:t>мүмкіндік</a:t>
            </a:r>
            <a:r>
              <a:rPr lang="ru-RU" dirty="0"/>
              <a:t> </a:t>
            </a:r>
            <a:r>
              <a:rPr lang="ru-RU" dirty="0" err="1"/>
              <a:t>береді</a:t>
            </a:r>
            <a:r>
              <a:rPr lang="ru-RU" dirty="0"/>
              <a:t>. </a:t>
            </a:r>
            <a:endParaRPr lang="ru-RU" dirty="0" smtClean="0"/>
          </a:p>
        </p:txBody>
      </p:sp>
    </p:spTree>
    <p:extLst>
      <p:ext uri="{BB962C8B-B14F-4D97-AF65-F5344CB8AC3E}">
        <p14:creationId xmlns:p14="http://schemas.microsoft.com/office/powerpoint/2010/main" val="329563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normAutofit lnSpcReduction="10000"/>
          </a:bodyPr>
          <a:lstStyle/>
          <a:p>
            <a:r>
              <a:rPr lang="ru-RU" b="1" dirty="0" err="1">
                <a:solidFill>
                  <a:srgbClr val="FF0000"/>
                </a:solidFill>
              </a:rPr>
              <a:t>Салықтық</a:t>
            </a:r>
            <a:r>
              <a:rPr lang="ru-RU" b="1" dirty="0">
                <a:solidFill>
                  <a:srgbClr val="FF0000"/>
                </a:solidFill>
              </a:rPr>
              <a:t> </a:t>
            </a:r>
            <a:r>
              <a:rPr lang="ru-RU" b="1" dirty="0" err="1">
                <a:solidFill>
                  <a:srgbClr val="FF0000"/>
                </a:solidFill>
              </a:rPr>
              <a:t>жоспарлау</a:t>
            </a:r>
            <a:r>
              <a:rPr lang="ru-RU" b="1" dirty="0">
                <a:solidFill>
                  <a:srgbClr val="FF0000"/>
                </a:solidFill>
              </a:rPr>
              <a:t> </a:t>
            </a:r>
            <a:r>
              <a:rPr lang="ru-RU" b="1" dirty="0" err="1">
                <a:solidFill>
                  <a:srgbClr val="FF0000"/>
                </a:solidFill>
              </a:rPr>
              <a:t>дегеніміз</a:t>
            </a:r>
            <a:r>
              <a:rPr lang="ru-RU" b="1" dirty="0">
                <a:solidFill>
                  <a:srgbClr val="FF0000"/>
                </a:solidFill>
              </a:rPr>
              <a:t> </a:t>
            </a:r>
            <a:r>
              <a:rPr lang="ru-RU" dirty="0"/>
              <a:t>— </a:t>
            </a:r>
            <a:r>
              <a:rPr lang="ru-RU" dirty="0" err="1"/>
              <a:t>заңды</a:t>
            </a:r>
            <a:r>
              <a:rPr lang="ru-RU" dirty="0"/>
              <a:t> </a:t>
            </a:r>
            <a:r>
              <a:rPr lang="ru-RU" dirty="0" err="1"/>
              <a:t>және</a:t>
            </a:r>
            <a:r>
              <a:rPr lang="ru-RU" dirty="0"/>
              <a:t> </a:t>
            </a:r>
            <a:r>
              <a:rPr lang="ru-RU" dirty="0" err="1"/>
              <a:t>жеке</a:t>
            </a:r>
            <a:r>
              <a:rPr lang="ru-RU" dirty="0"/>
              <a:t> </a:t>
            </a:r>
            <a:r>
              <a:rPr lang="ru-RU" dirty="0" err="1"/>
              <a:t>тұлғалардың</a:t>
            </a:r>
            <a:r>
              <a:rPr lang="ru-RU" dirty="0"/>
              <a:t> </a:t>
            </a:r>
            <a:r>
              <a:rPr lang="ru-RU" dirty="0" err="1"/>
              <a:t>коммерциялық</a:t>
            </a:r>
            <a:r>
              <a:rPr lang="ru-RU" dirty="0"/>
              <a:t>, </a:t>
            </a:r>
            <a:r>
              <a:rPr lang="ru-RU" dirty="0" err="1"/>
              <a:t>инвестициялық</a:t>
            </a:r>
            <a:r>
              <a:rPr lang="ru-RU" dirty="0"/>
              <a:t> </a:t>
            </a:r>
            <a:r>
              <a:rPr lang="ru-RU" dirty="0" err="1"/>
              <a:t>әрекеттерінің</a:t>
            </a:r>
            <a:r>
              <a:rPr lang="ru-RU" dirty="0"/>
              <a:t> </a:t>
            </a:r>
            <a:r>
              <a:rPr lang="ru-RU" dirty="0" err="1"/>
              <a:t>нәтижесінде</a:t>
            </a:r>
            <a:r>
              <a:rPr lang="ru-RU" dirty="0"/>
              <a:t> </a:t>
            </a:r>
            <a:r>
              <a:rPr lang="ru-RU" dirty="0" err="1"/>
              <a:t>салықтық</a:t>
            </a:r>
            <a:r>
              <a:rPr lang="ru-RU" dirty="0"/>
              <a:t> </a:t>
            </a:r>
            <a:r>
              <a:rPr lang="ru-RU" dirty="0" err="1"/>
              <a:t>төлемдерді</a:t>
            </a:r>
            <a:r>
              <a:rPr lang="ru-RU" dirty="0"/>
              <a:t> </a:t>
            </a:r>
            <a:r>
              <a:rPr lang="ru-RU" dirty="0" err="1"/>
              <a:t>азайту</a:t>
            </a:r>
            <a:r>
              <a:rPr lang="ru-RU" dirty="0"/>
              <a:t> </a:t>
            </a:r>
            <a:r>
              <a:rPr lang="ru-RU" dirty="0" err="1"/>
              <a:t>мақсатындағы</a:t>
            </a:r>
            <a:r>
              <a:rPr lang="ru-RU" dirty="0"/>
              <a:t> </a:t>
            </a:r>
            <a:r>
              <a:rPr lang="ru-RU" dirty="0" err="1"/>
              <a:t>жоспарлау</a:t>
            </a:r>
            <a:r>
              <a:rPr lang="ru-RU" dirty="0"/>
              <a:t>. </a:t>
            </a:r>
            <a:r>
              <a:rPr lang="ru-RU" dirty="0" err="1"/>
              <a:t>Қандай</a:t>
            </a:r>
            <a:r>
              <a:rPr lang="ru-RU" dirty="0"/>
              <a:t> да </a:t>
            </a:r>
            <a:r>
              <a:rPr lang="ru-RU" dirty="0" err="1"/>
              <a:t>бір</a:t>
            </a:r>
            <a:r>
              <a:rPr lang="ru-RU" dirty="0"/>
              <a:t> </a:t>
            </a:r>
            <a:r>
              <a:rPr lang="ru-RU" dirty="0" err="1"/>
              <a:t>іскери</a:t>
            </a:r>
            <a:r>
              <a:rPr lang="ru-RU" dirty="0"/>
              <a:t> </a:t>
            </a:r>
            <a:r>
              <a:rPr lang="ru-RU" dirty="0" err="1"/>
              <a:t>немесе</a:t>
            </a:r>
            <a:r>
              <a:rPr lang="ru-RU" dirty="0"/>
              <a:t> </a:t>
            </a:r>
            <a:r>
              <a:rPr lang="ru-RU" dirty="0" err="1"/>
              <a:t>коммерциялық</a:t>
            </a:r>
            <a:r>
              <a:rPr lang="ru-RU" dirty="0"/>
              <a:t> </a:t>
            </a:r>
            <a:r>
              <a:rPr lang="ru-RU" dirty="0" err="1"/>
              <a:t>мақсатқа</a:t>
            </a:r>
            <a:r>
              <a:rPr lang="ru-RU" dirty="0"/>
              <a:t> </a:t>
            </a:r>
            <a:r>
              <a:rPr lang="ru-RU" dirty="0" err="1"/>
              <a:t>әртүрлі</a:t>
            </a:r>
            <a:r>
              <a:rPr lang="ru-RU" dirty="0"/>
              <a:t> </a:t>
            </a:r>
            <a:r>
              <a:rPr lang="ru-RU" dirty="0" err="1"/>
              <a:t>жолдармен</a:t>
            </a:r>
            <a:r>
              <a:rPr lang="ru-RU" dirty="0"/>
              <a:t> </a:t>
            </a:r>
            <a:r>
              <a:rPr lang="ru-RU" dirty="0" err="1"/>
              <a:t>қол</a:t>
            </a:r>
            <a:r>
              <a:rPr lang="ru-RU" dirty="0"/>
              <a:t> </a:t>
            </a:r>
            <a:r>
              <a:rPr lang="ru-RU" dirty="0" err="1"/>
              <a:t>жеткізуге</a:t>
            </a:r>
            <a:r>
              <a:rPr lang="ru-RU" dirty="0"/>
              <a:t> </a:t>
            </a:r>
            <a:r>
              <a:rPr lang="ru-RU" dirty="0" err="1"/>
              <a:t>болады</a:t>
            </a:r>
            <a:r>
              <a:rPr lang="ru-RU" dirty="0"/>
              <a:t>. </a:t>
            </a:r>
            <a:r>
              <a:rPr lang="ru-RU" dirty="0" err="1"/>
              <a:t>Бұл</a:t>
            </a:r>
            <a:r>
              <a:rPr lang="ru-RU" dirty="0"/>
              <a:t> </a:t>
            </a:r>
            <a:r>
              <a:rPr lang="ru-RU" dirty="0" err="1"/>
              <a:t>жолдардың</a:t>
            </a:r>
            <a:r>
              <a:rPr lang="ru-RU" dirty="0"/>
              <a:t> </a:t>
            </a:r>
            <a:r>
              <a:rPr lang="ru-RU" dirty="0" err="1"/>
              <a:t>қайсы</a:t>
            </a:r>
            <a:r>
              <a:rPr lang="ru-RU" dirty="0"/>
              <a:t> </a:t>
            </a:r>
            <a:r>
              <a:rPr lang="ru-RU" dirty="0" err="1"/>
              <a:t>бірін</a:t>
            </a:r>
            <a:r>
              <a:rPr lang="ru-RU" dirty="0"/>
              <a:t> </a:t>
            </a:r>
            <a:r>
              <a:rPr lang="ru-RU" dirty="0" err="1"/>
              <a:t>таңдауға</a:t>
            </a:r>
            <a:r>
              <a:rPr lang="ru-RU" dirty="0"/>
              <a:t> </a:t>
            </a:r>
            <a:r>
              <a:rPr lang="ru-RU" dirty="0" err="1"/>
              <a:t>байланысты</a:t>
            </a:r>
            <a:r>
              <a:rPr lang="ru-RU" dirty="0"/>
              <a:t> </a:t>
            </a:r>
            <a:r>
              <a:rPr lang="ru-RU" dirty="0" err="1"/>
              <a:t>салықтық</a:t>
            </a:r>
            <a:r>
              <a:rPr lang="ru-RU" dirty="0"/>
              <a:t> </a:t>
            </a:r>
            <a:r>
              <a:rPr lang="ru-RU" dirty="0" err="1"/>
              <a:t>төлемдердің</a:t>
            </a:r>
            <a:r>
              <a:rPr lang="ru-RU" dirty="0"/>
              <a:t> </a:t>
            </a:r>
            <a:r>
              <a:rPr lang="ru-RU" dirty="0" err="1"/>
              <a:t>көлемдері</a:t>
            </a:r>
            <a:r>
              <a:rPr lang="ru-RU" dirty="0"/>
              <a:t>, </a:t>
            </a:r>
            <a:r>
              <a:rPr lang="ru-RU" dirty="0" err="1"/>
              <a:t>тіпті</a:t>
            </a:r>
            <a:r>
              <a:rPr lang="ru-RU" dirty="0"/>
              <a:t> </a:t>
            </a:r>
            <a:r>
              <a:rPr lang="ru-RU" dirty="0" err="1"/>
              <a:t>түрлері</a:t>
            </a:r>
            <a:r>
              <a:rPr lang="ru-RU" dirty="0"/>
              <a:t> де </a:t>
            </a:r>
            <a:r>
              <a:rPr lang="ru-RU" dirty="0" err="1"/>
              <a:t>әрқалай</a:t>
            </a:r>
            <a:r>
              <a:rPr lang="ru-RU" dirty="0"/>
              <a:t> </a:t>
            </a:r>
            <a:r>
              <a:rPr lang="ru-RU" dirty="0" err="1"/>
              <a:t>болады</a:t>
            </a:r>
            <a:r>
              <a:rPr lang="ru-RU" dirty="0"/>
              <a:t>. </a:t>
            </a:r>
            <a:endParaRPr lang="ru-RU" dirty="0" smtClean="0"/>
          </a:p>
          <a:p>
            <a:r>
              <a:rPr lang="ru-RU" b="1" dirty="0" err="1" smtClean="0">
                <a:solidFill>
                  <a:srgbClr val="FF0000"/>
                </a:solidFill>
              </a:rPr>
              <a:t>Салықтық</a:t>
            </a:r>
            <a:r>
              <a:rPr lang="ru-RU" b="1" dirty="0" smtClean="0">
                <a:solidFill>
                  <a:srgbClr val="FF0000"/>
                </a:solidFill>
              </a:rPr>
              <a:t> </a:t>
            </a:r>
            <a:r>
              <a:rPr lang="ru-RU" b="1" dirty="0" err="1">
                <a:solidFill>
                  <a:srgbClr val="FF0000"/>
                </a:solidFill>
              </a:rPr>
              <a:t>жоспарлаудың</a:t>
            </a:r>
            <a:r>
              <a:rPr lang="ru-RU" b="1" dirty="0">
                <a:solidFill>
                  <a:srgbClr val="FF0000"/>
                </a:solidFill>
              </a:rPr>
              <a:t> </a:t>
            </a:r>
            <a:r>
              <a:rPr lang="ru-RU" b="1" dirty="0" err="1">
                <a:solidFill>
                  <a:srgbClr val="FF0000"/>
                </a:solidFill>
              </a:rPr>
              <a:t>мақсаты</a:t>
            </a:r>
            <a:r>
              <a:rPr lang="ru-RU" b="1" dirty="0">
                <a:solidFill>
                  <a:srgbClr val="FF0000"/>
                </a:solidFill>
              </a:rPr>
              <a:t>- </a:t>
            </a:r>
            <a:r>
              <a:rPr lang="ru-RU" dirty="0" err="1"/>
              <a:t>салықтық</a:t>
            </a:r>
            <a:r>
              <a:rPr lang="ru-RU" dirty="0"/>
              <a:t> </a:t>
            </a:r>
            <a:r>
              <a:rPr lang="ru-RU" dirty="0" err="1"/>
              <a:t>төлемдерді</a:t>
            </a:r>
            <a:r>
              <a:rPr lang="ru-RU" dirty="0"/>
              <a:t> </a:t>
            </a:r>
            <a:r>
              <a:rPr lang="ru-RU" dirty="0" err="1"/>
              <a:t>азайтатын</a:t>
            </a:r>
            <a:r>
              <a:rPr lang="ru-RU" dirty="0"/>
              <a:t> </a:t>
            </a:r>
            <a:r>
              <a:rPr lang="ru-RU" dirty="0" err="1"/>
              <a:t>жолды</a:t>
            </a:r>
            <a:r>
              <a:rPr lang="ru-RU" dirty="0"/>
              <a:t> </a:t>
            </a:r>
            <a:r>
              <a:rPr lang="ru-RU" dirty="0" err="1"/>
              <a:t>таңдау</a:t>
            </a:r>
            <a:r>
              <a:rPr lang="ru-RU" dirty="0"/>
              <a:t>. </a:t>
            </a:r>
            <a:r>
              <a:rPr lang="ru-RU" dirty="0" err="1"/>
              <a:t>Салықтық</a:t>
            </a:r>
            <a:r>
              <a:rPr lang="ru-RU" dirty="0"/>
              <a:t> </a:t>
            </a:r>
            <a:r>
              <a:rPr lang="ru-RU" dirty="0" err="1"/>
              <a:t>төлемдер</a:t>
            </a:r>
            <a:r>
              <a:rPr lang="ru-RU" dirty="0"/>
              <a:t> </a:t>
            </a:r>
            <a:r>
              <a:rPr lang="ru-RU" dirty="0" err="1"/>
              <a:t>шығындар</a:t>
            </a:r>
            <a:r>
              <a:rPr lang="ru-RU" dirty="0"/>
              <a:t> </a:t>
            </a:r>
            <a:r>
              <a:rPr lang="ru-RU" dirty="0" err="1"/>
              <a:t>саласының</a:t>
            </a:r>
            <a:r>
              <a:rPr lang="ru-RU" dirty="0"/>
              <a:t> </a:t>
            </a:r>
            <a:r>
              <a:rPr lang="ru-RU" dirty="0" err="1"/>
              <a:t>бір</a:t>
            </a:r>
            <a:r>
              <a:rPr lang="ru-RU" dirty="0"/>
              <a:t> бабы </a:t>
            </a:r>
            <a:r>
              <a:rPr lang="ru-RU" dirty="0" err="1"/>
              <a:t>болғандықтан</a:t>
            </a:r>
            <a:r>
              <a:rPr lang="ru-RU" dirty="0"/>
              <a:t>, </a:t>
            </a:r>
            <a:r>
              <a:rPr lang="ru-RU" dirty="0" err="1"/>
              <a:t>салықтарды</a:t>
            </a:r>
            <a:r>
              <a:rPr lang="ru-RU" dirty="0"/>
              <a:t> </a:t>
            </a:r>
            <a:r>
              <a:rPr lang="ru-RU" dirty="0" err="1"/>
              <a:t>болжау</a:t>
            </a:r>
            <a:r>
              <a:rPr lang="ru-RU" dirty="0"/>
              <a:t> </a:t>
            </a:r>
            <a:r>
              <a:rPr lang="ru-RU" dirty="0" err="1"/>
              <a:t>шығындарды</a:t>
            </a:r>
            <a:r>
              <a:rPr lang="ru-RU" dirty="0"/>
              <a:t> </a:t>
            </a:r>
            <a:r>
              <a:rPr lang="ru-RU" dirty="0" err="1"/>
              <a:t>оңтайландырудың</a:t>
            </a:r>
            <a:r>
              <a:rPr lang="ru-RU" dirty="0"/>
              <a:t> </a:t>
            </a:r>
            <a:r>
              <a:rPr lang="ru-RU" dirty="0" err="1"/>
              <a:t>жалпы</a:t>
            </a:r>
            <a:r>
              <a:rPr lang="ru-RU" dirty="0"/>
              <a:t> </a:t>
            </a:r>
            <a:r>
              <a:rPr lang="ru-RU" dirty="0" err="1"/>
              <a:t>стратегиясының</a:t>
            </a:r>
            <a:r>
              <a:rPr lang="ru-RU" dirty="0"/>
              <a:t> </a:t>
            </a:r>
            <a:r>
              <a:rPr lang="ru-RU" dirty="0" err="1"/>
              <a:t>құрылымдық</a:t>
            </a:r>
            <a:r>
              <a:rPr lang="ru-RU" dirty="0"/>
              <a:t> </a:t>
            </a:r>
            <a:r>
              <a:rPr lang="ru-RU" dirty="0" err="1"/>
              <a:t>бөлшегі</a:t>
            </a:r>
            <a:r>
              <a:rPr lang="ru-RU" dirty="0"/>
              <a:t> </a:t>
            </a:r>
            <a:r>
              <a:rPr lang="ru-RU" dirty="0" err="1"/>
              <a:t>болып</a:t>
            </a:r>
            <a:r>
              <a:rPr lang="ru-RU" dirty="0"/>
              <a:t> </a:t>
            </a:r>
            <a:r>
              <a:rPr lang="ru-RU" dirty="0" err="1"/>
              <a:t>табылады</a:t>
            </a:r>
            <a:r>
              <a:rPr lang="ru-RU" dirty="0"/>
              <a:t>. </a:t>
            </a:r>
          </a:p>
        </p:txBody>
      </p:sp>
    </p:spTree>
    <p:extLst>
      <p:ext uri="{BB962C8B-B14F-4D97-AF65-F5344CB8AC3E}">
        <p14:creationId xmlns:p14="http://schemas.microsoft.com/office/powerpoint/2010/main" val="21075568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487888"/>
          </a:xfrm>
        </p:spPr>
        <p:txBody>
          <a:bodyPr>
            <a:normAutofit/>
          </a:bodyPr>
          <a:lstStyle/>
          <a:p>
            <a:pPr algn="just"/>
            <a:r>
              <a:rPr lang="ru-RU" b="1" dirty="0" err="1">
                <a:solidFill>
                  <a:srgbClr val="FF0000"/>
                </a:solidFill>
              </a:rPr>
              <a:t>Салықтық</a:t>
            </a:r>
            <a:r>
              <a:rPr lang="ru-RU" b="1" dirty="0">
                <a:solidFill>
                  <a:srgbClr val="FF0000"/>
                </a:solidFill>
              </a:rPr>
              <a:t> </a:t>
            </a:r>
            <a:r>
              <a:rPr lang="ru-RU" b="1" dirty="0" err="1">
                <a:solidFill>
                  <a:srgbClr val="FF0000"/>
                </a:solidFill>
              </a:rPr>
              <a:t>реттеу</a:t>
            </a:r>
            <a:r>
              <a:rPr lang="ru-RU" b="1" dirty="0">
                <a:solidFill>
                  <a:srgbClr val="FF0000"/>
                </a:solidFill>
              </a:rPr>
              <a:t> </a:t>
            </a:r>
            <a:r>
              <a:rPr lang="ru-RU" dirty="0"/>
              <a:t>— </a:t>
            </a:r>
            <a:r>
              <a:rPr lang="ru-RU" dirty="0" err="1"/>
              <a:t>бұл</a:t>
            </a:r>
            <a:r>
              <a:rPr lang="ru-RU" dirty="0"/>
              <a:t> </a:t>
            </a:r>
            <a:r>
              <a:rPr lang="ru-RU" dirty="0" err="1"/>
              <a:t>бюджетаралық</a:t>
            </a:r>
            <a:r>
              <a:rPr lang="ru-RU" dirty="0"/>
              <a:t> </a:t>
            </a:r>
            <a:r>
              <a:rPr lang="ru-RU" dirty="0" err="1"/>
              <a:t>қатынастарды</a:t>
            </a:r>
            <a:r>
              <a:rPr lang="ru-RU" dirty="0"/>
              <a:t> </a:t>
            </a:r>
            <a:r>
              <a:rPr lang="ru-RU" dirty="0" err="1"/>
              <a:t>реттеуді</a:t>
            </a:r>
            <a:r>
              <a:rPr lang="ru-RU" dirty="0"/>
              <a:t>, </a:t>
            </a:r>
            <a:r>
              <a:rPr lang="ru-RU" dirty="0" err="1"/>
              <a:t>шаруашылық</a:t>
            </a:r>
            <a:r>
              <a:rPr lang="ru-RU" dirty="0"/>
              <a:t> </a:t>
            </a:r>
            <a:r>
              <a:rPr lang="ru-RU" dirty="0" err="1"/>
              <a:t>жүргізуші</a:t>
            </a:r>
            <a:r>
              <a:rPr lang="ru-RU" dirty="0"/>
              <a:t> </a:t>
            </a:r>
            <a:r>
              <a:rPr lang="ru-RU" dirty="0" err="1"/>
              <a:t>субъектілерге</a:t>
            </a:r>
            <a:r>
              <a:rPr lang="ru-RU" dirty="0"/>
              <a:t> </a:t>
            </a:r>
            <a:r>
              <a:rPr lang="ru-RU" dirty="0" err="1"/>
              <a:t>салық</a:t>
            </a:r>
            <a:r>
              <a:rPr lang="ru-RU" dirty="0"/>
              <a:t> </a:t>
            </a:r>
            <a:r>
              <a:rPr lang="ru-RU" dirty="0" err="1"/>
              <a:t>ауыртпалығын</a:t>
            </a:r>
            <a:r>
              <a:rPr lang="ru-RU" dirty="0"/>
              <a:t> </a:t>
            </a:r>
            <a:r>
              <a:rPr lang="ru-RU" dirty="0" err="1"/>
              <a:t>жеңілдетуді</a:t>
            </a:r>
            <a:r>
              <a:rPr lang="ru-RU" dirty="0"/>
              <a:t>, </a:t>
            </a:r>
            <a:r>
              <a:rPr lang="ru-RU" dirty="0" err="1"/>
              <a:t>мемлекетгің</a:t>
            </a:r>
            <a:r>
              <a:rPr lang="ru-RU" dirty="0"/>
              <a:t> </a:t>
            </a:r>
            <a:r>
              <a:rPr lang="ru-RU" dirty="0" err="1"/>
              <a:t>салыктық</a:t>
            </a:r>
            <a:r>
              <a:rPr lang="ru-RU" dirty="0"/>
              <a:t> </a:t>
            </a:r>
            <a:r>
              <a:rPr lang="ru-RU" dirty="0" err="1"/>
              <a:t>кірістерін</a:t>
            </a:r>
            <a:r>
              <a:rPr lang="ru-RU" dirty="0"/>
              <a:t> </a:t>
            </a:r>
            <a:r>
              <a:rPr lang="ru-RU" dirty="0" err="1"/>
              <a:t>толық</a:t>
            </a:r>
            <a:r>
              <a:rPr lang="ru-RU" dirty="0"/>
              <a:t> </a:t>
            </a:r>
            <a:r>
              <a:rPr lang="ru-RU" dirty="0" err="1"/>
              <a:t>көлемде</a:t>
            </a:r>
            <a:r>
              <a:rPr lang="ru-RU" dirty="0"/>
              <a:t> </a:t>
            </a:r>
            <a:r>
              <a:rPr lang="ru-RU" dirty="0" err="1"/>
              <a:t>қамтамасыз</a:t>
            </a:r>
            <a:r>
              <a:rPr lang="ru-RU" dirty="0"/>
              <a:t> </a:t>
            </a:r>
            <a:r>
              <a:rPr lang="ru-RU" dirty="0" err="1"/>
              <a:t>етуді</a:t>
            </a:r>
            <a:r>
              <a:rPr lang="ru-RU" dirty="0"/>
              <a:t> </a:t>
            </a:r>
            <a:r>
              <a:rPr lang="ru-RU" dirty="0" err="1"/>
              <a:t>көздейтін</a:t>
            </a:r>
            <a:r>
              <a:rPr lang="ru-RU" dirty="0"/>
              <a:t> </a:t>
            </a:r>
            <a:r>
              <a:rPr lang="ru-RU" dirty="0" err="1"/>
              <a:t>салықтык</a:t>
            </a:r>
            <a:r>
              <a:rPr lang="ru-RU" dirty="0"/>
              <a:t> </a:t>
            </a:r>
            <a:r>
              <a:rPr lang="ru-RU" dirty="0" err="1"/>
              <a:t>механизмнің</a:t>
            </a:r>
            <a:r>
              <a:rPr lang="ru-RU" dirty="0"/>
              <a:t> </a:t>
            </a:r>
            <a:r>
              <a:rPr lang="ru-RU" dirty="0" err="1"/>
              <a:t>және</a:t>
            </a:r>
            <a:r>
              <a:rPr lang="ru-RU" dirty="0"/>
              <a:t> </a:t>
            </a:r>
            <a:r>
              <a:rPr lang="ru-RU" dirty="0" err="1"/>
              <a:t>мемлекеттік</a:t>
            </a:r>
            <a:r>
              <a:rPr lang="ru-RU" dirty="0"/>
              <a:t> </a:t>
            </a:r>
            <a:r>
              <a:rPr lang="ru-RU" dirty="0" err="1"/>
              <a:t>салықтык</a:t>
            </a:r>
            <a:r>
              <a:rPr lang="ru-RU" dirty="0"/>
              <a:t> менеджмент </a:t>
            </a:r>
            <a:r>
              <a:rPr lang="ru-RU" dirty="0" err="1"/>
              <a:t>өрісінің</a:t>
            </a:r>
            <a:r>
              <a:rPr lang="ru-RU" dirty="0"/>
              <a:t> </a:t>
            </a:r>
            <a:r>
              <a:rPr lang="ru-RU" dirty="0" err="1"/>
              <a:t>икемді</a:t>
            </a:r>
            <a:r>
              <a:rPr lang="ru-RU" dirty="0"/>
              <a:t> </a:t>
            </a:r>
            <a:r>
              <a:rPr lang="ru-RU" dirty="0" err="1"/>
              <a:t>элементгерінің</a:t>
            </a:r>
            <a:r>
              <a:rPr lang="ru-RU" dirty="0"/>
              <a:t> </a:t>
            </a:r>
            <a:r>
              <a:rPr lang="ru-RU" dirty="0" err="1"/>
              <a:t>бірі</a:t>
            </a:r>
            <a:r>
              <a:rPr lang="ru-RU" dirty="0"/>
              <a:t>. Осы </a:t>
            </a:r>
            <a:r>
              <a:rPr lang="ru-RU" dirty="0" err="1"/>
              <a:t>анықтамаға</a:t>
            </a:r>
            <a:r>
              <a:rPr lang="ru-RU" dirty="0"/>
              <a:t> </a:t>
            </a:r>
            <a:r>
              <a:rPr lang="ru-RU" dirty="0" err="1"/>
              <a:t>сәйкес</a:t>
            </a:r>
            <a:r>
              <a:rPr lang="ru-RU" dirty="0"/>
              <a:t>, </a:t>
            </a:r>
            <a:r>
              <a:rPr lang="ru-RU" dirty="0" err="1"/>
              <a:t>салықтық</a:t>
            </a:r>
            <a:r>
              <a:rPr lang="ru-RU" dirty="0"/>
              <a:t> </a:t>
            </a:r>
            <a:r>
              <a:rPr lang="ru-RU" dirty="0" err="1"/>
              <a:t>реттеу</a:t>
            </a:r>
            <a:r>
              <a:rPr lang="ru-RU" dirty="0"/>
              <a:t> </a:t>
            </a:r>
            <a:r>
              <a:rPr lang="ru-RU" dirty="0" err="1"/>
              <a:t>мәнін</a:t>
            </a:r>
            <a:r>
              <a:rPr lang="ru-RU" dirty="0"/>
              <a:t> </a:t>
            </a:r>
            <a:r>
              <a:rPr lang="ru-RU" dirty="0" err="1"/>
              <a:t>толығырақ</a:t>
            </a:r>
            <a:r>
              <a:rPr lang="ru-RU" dirty="0"/>
              <a:t> </a:t>
            </a:r>
            <a:r>
              <a:rPr lang="ru-RU" dirty="0" err="1"/>
              <a:t>ашып</a:t>
            </a:r>
            <a:r>
              <a:rPr lang="ru-RU" dirty="0"/>
              <a:t> корсету </a:t>
            </a:r>
            <a:r>
              <a:rPr lang="ru-RU" dirty="0" err="1"/>
              <a:t>мақсатында</a:t>
            </a:r>
            <a:r>
              <a:rPr lang="ru-RU" dirty="0"/>
              <a:t> </a:t>
            </a:r>
            <a:r>
              <a:rPr lang="ru-RU" dirty="0" err="1"/>
              <a:t>кұрастырылған</a:t>
            </a:r>
            <a:r>
              <a:rPr lang="ru-RU" dirty="0"/>
              <a:t> </a:t>
            </a:r>
            <a:r>
              <a:rPr lang="ru-RU" dirty="0" err="1"/>
              <a:t>сызба</a:t>
            </a:r>
            <a:r>
              <a:rPr lang="ru-RU" dirty="0"/>
              <a:t> </a:t>
            </a:r>
            <a:r>
              <a:rPr lang="ru-RU" dirty="0" smtClean="0"/>
              <a:t>3 </a:t>
            </a:r>
            <a:r>
              <a:rPr lang="ru-RU" dirty="0" err="1"/>
              <a:t>суретте</a:t>
            </a:r>
            <a:r>
              <a:rPr lang="ru-RU" dirty="0"/>
              <a:t> </a:t>
            </a:r>
            <a:r>
              <a:rPr lang="ru-RU" dirty="0" err="1"/>
              <a:t>келтірілген</a:t>
            </a:r>
            <a:r>
              <a:rPr lang="ru-RU" dirty="0"/>
              <a:t>. </a:t>
            </a:r>
          </a:p>
        </p:txBody>
      </p:sp>
    </p:spTree>
    <p:extLst>
      <p:ext uri="{BB962C8B-B14F-4D97-AF65-F5344CB8AC3E}">
        <p14:creationId xmlns:p14="http://schemas.microsoft.com/office/powerpoint/2010/main" val="675318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492664"/>
          </a:xfrm>
        </p:spPr>
        <p:txBody>
          <a:bodyPr>
            <a:normAutofit/>
          </a:bodyPr>
          <a:lstStyle/>
          <a:p>
            <a:pPr algn="ctr"/>
            <a:r>
              <a:rPr lang="ru-RU" sz="2800" dirty="0" err="1" smtClean="0"/>
              <a:t>Сурет</a:t>
            </a:r>
            <a:r>
              <a:rPr lang="ru-RU" sz="2800" dirty="0" smtClean="0"/>
              <a:t> 3. </a:t>
            </a:r>
            <a:r>
              <a:rPr lang="ru-RU" sz="2800" b="1" dirty="0" err="1"/>
              <a:t>Салыктық</a:t>
            </a:r>
            <a:r>
              <a:rPr lang="ru-RU" sz="2800" b="1" dirty="0"/>
              <a:t> </a:t>
            </a:r>
            <a:r>
              <a:rPr lang="ru-RU" sz="2800" b="1" dirty="0" err="1"/>
              <a:t>реттеу</a:t>
            </a:r>
            <a:r>
              <a:rPr lang="ru-RU" sz="2800" b="1" dirty="0"/>
              <a:t> </a:t>
            </a:r>
            <a:r>
              <a:rPr lang="ru-RU" sz="2800" b="1" dirty="0" err="1"/>
              <a:t>әдістері</a:t>
            </a:r>
            <a:r>
              <a:rPr lang="ru-RU" sz="2800" b="1" dirty="0"/>
              <a:t> </a:t>
            </a:r>
            <a:endParaRPr lang="ru-RU" sz="28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340768"/>
            <a:ext cx="7650862" cy="5517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09682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lstStyle/>
          <a:p>
            <a:r>
              <a:rPr lang="ru-RU" dirty="0" err="1"/>
              <a:t>Өнеркәсіп</a:t>
            </a:r>
            <a:r>
              <a:rPr lang="ru-RU" dirty="0"/>
              <a:t> </a:t>
            </a:r>
            <a:r>
              <a:rPr lang="ru-RU" dirty="0" err="1"/>
              <a:t>өндірісін</a:t>
            </a:r>
            <a:r>
              <a:rPr lang="ru-RU" dirty="0"/>
              <a:t> </a:t>
            </a:r>
            <a:r>
              <a:rPr lang="ru-RU" dirty="0" err="1"/>
              <a:t>салықтар</a:t>
            </a:r>
            <a:r>
              <a:rPr lang="ru-RU" dirty="0"/>
              <a:t> </a:t>
            </a:r>
            <a:r>
              <a:rPr lang="ru-RU" dirty="0" err="1"/>
              <a:t>көмегімен</a:t>
            </a:r>
            <a:r>
              <a:rPr lang="ru-RU" dirty="0"/>
              <a:t> </a:t>
            </a:r>
            <a:r>
              <a:rPr lang="ru-RU" dirty="0" err="1"/>
              <a:t>реттеу</a:t>
            </a:r>
            <a:r>
              <a:rPr lang="ru-RU" dirty="0"/>
              <a:t> </a:t>
            </a:r>
            <a:r>
              <a:rPr lang="ru-RU" dirty="0" err="1"/>
              <a:t>әдістері</a:t>
            </a:r>
            <a:r>
              <a:rPr lang="ru-RU" dirty="0"/>
              <a:t> </a:t>
            </a:r>
            <a:r>
              <a:rPr lang="ru-RU" dirty="0" err="1"/>
              <a:t>негізінде</a:t>
            </a:r>
            <a:r>
              <a:rPr lang="ru-RU" dirty="0"/>
              <a:t> </a:t>
            </a:r>
            <a:r>
              <a:rPr lang="ru-RU" dirty="0" err="1"/>
              <a:t>салық</a:t>
            </a:r>
            <a:r>
              <a:rPr lang="ru-RU" dirty="0"/>
              <a:t> </a:t>
            </a:r>
            <a:r>
              <a:rPr lang="ru-RU" dirty="0" err="1"/>
              <a:t>мөлшерлемелері</a:t>
            </a:r>
            <a:r>
              <a:rPr lang="ru-RU" dirty="0"/>
              <a:t>, </a:t>
            </a:r>
            <a:r>
              <a:rPr lang="ru-RU" dirty="0" err="1"/>
              <a:t>салықтық</a:t>
            </a:r>
            <a:r>
              <a:rPr lang="ru-RU" dirty="0"/>
              <a:t> </a:t>
            </a:r>
            <a:r>
              <a:rPr lang="ru-RU" dirty="0" err="1"/>
              <a:t>жеңілдіктер</a:t>
            </a:r>
            <a:r>
              <a:rPr lang="ru-RU" dirty="0"/>
              <a:t>, </a:t>
            </a:r>
            <a:r>
              <a:rPr lang="ru-RU" dirty="0" err="1"/>
              <a:t>санкциялар</a:t>
            </a:r>
            <a:r>
              <a:rPr lang="ru-RU" dirty="0"/>
              <a:t> </a:t>
            </a:r>
            <a:r>
              <a:rPr lang="ru-RU" dirty="0" err="1"/>
              <a:t>қолданылады</a:t>
            </a:r>
            <a:r>
              <a:rPr lang="ru-RU" dirty="0"/>
              <a:t>. </a:t>
            </a:r>
            <a:r>
              <a:rPr lang="ru-RU" dirty="0" err="1"/>
              <a:t>Салық</a:t>
            </a:r>
            <a:r>
              <a:rPr lang="ru-RU" dirty="0"/>
              <a:t> </a:t>
            </a:r>
            <a:r>
              <a:rPr lang="ru-RU" dirty="0" err="1"/>
              <a:t>заңында</a:t>
            </a:r>
            <a:r>
              <a:rPr lang="ru-RU" dirty="0"/>
              <a:t> </a:t>
            </a:r>
            <a:r>
              <a:rPr lang="ru-RU" dirty="0" err="1"/>
              <a:t>салық</a:t>
            </a:r>
            <a:r>
              <a:rPr lang="ru-RU" dirty="0"/>
              <a:t> </a:t>
            </a:r>
            <a:r>
              <a:rPr lang="ru-RU" dirty="0" err="1"/>
              <a:t>мөлшерлемелеріне</a:t>
            </a:r>
            <a:r>
              <a:rPr lang="ru-RU" dirty="0"/>
              <a:t> </a:t>
            </a:r>
            <a:r>
              <a:rPr lang="ru-RU" dirty="0" err="1"/>
              <a:t>өзгерістер</a:t>
            </a:r>
            <a:r>
              <a:rPr lang="ru-RU" dirty="0"/>
              <a:t> </a:t>
            </a:r>
            <a:r>
              <a:rPr lang="ru-RU" dirty="0" err="1"/>
              <a:t>енгізе</a:t>
            </a:r>
            <a:r>
              <a:rPr lang="ru-RU" dirty="0"/>
              <a:t> </a:t>
            </a:r>
            <a:r>
              <a:rPr lang="ru-RU" dirty="0" err="1"/>
              <a:t>отырып</a:t>
            </a:r>
            <a:r>
              <a:rPr lang="ru-RU" dirty="0"/>
              <a:t>, </a:t>
            </a:r>
            <a:r>
              <a:rPr lang="ru-RU" dirty="0" err="1"/>
              <a:t>салық</a:t>
            </a:r>
            <a:r>
              <a:rPr lang="ru-RU" dirty="0"/>
              <a:t> </a:t>
            </a:r>
            <a:r>
              <a:rPr lang="ru-RU" dirty="0" err="1"/>
              <a:t>ауыртпалығын</a:t>
            </a:r>
            <a:r>
              <a:rPr lang="ru-RU" dirty="0"/>
              <a:t> </a:t>
            </a:r>
            <a:r>
              <a:rPr lang="ru-RU" dirty="0" err="1"/>
              <a:t>төмендетуге</a:t>
            </a:r>
            <a:r>
              <a:rPr lang="ru-RU" dirty="0"/>
              <a:t> </a:t>
            </a:r>
            <a:r>
              <a:rPr lang="ru-RU" dirty="0" err="1"/>
              <a:t>немесе</a:t>
            </a:r>
            <a:r>
              <a:rPr lang="ru-RU" dirty="0"/>
              <a:t> </a:t>
            </a:r>
            <a:r>
              <a:rPr lang="ru-RU" dirty="0" err="1"/>
              <a:t>жоғарылатуға</a:t>
            </a:r>
            <a:r>
              <a:rPr lang="ru-RU" dirty="0"/>
              <a:t> </a:t>
            </a:r>
            <a:r>
              <a:rPr lang="ru-RU" dirty="0" err="1"/>
              <a:t>болады</a:t>
            </a:r>
            <a:r>
              <a:rPr lang="ru-RU" dirty="0"/>
              <a:t>. </a:t>
            </a:r>
            <a:r>
              <a:rPr lang="ru-RU" dirty="0" err="1"/>
              <a:t>Салықтык</a:t>
            </a:r>
            <a:r>
              <a:rPr lang="ru-RU" dirty="0"/>
              <a:t> </a:t>
            </a:r>
            <a:r>
              <a:rPr lang="ru-RU" dirty="0" err="1"/>
              <a:t>реттеуде</a:t>
            </a:r>
            <a:r>
              <a:rPr lang="ru-RU" dirty="0"/>
              <a:t> </a:t>
            </a:r>
            <a:r>
              <a:rPr lang="ru-RU" dirty="0" err="1"/>
              <a:t>жеңілдіктерді</a:t>
            </a:r>
            <a:r>
              <a:rPr lang="ru-RU" dirty="0"/>
              <a:t> </a:t>
            </a:r>
            <a:r>
              <a:rPr lang="ru-RU" dirty="0" err="1"/>
              <a:t>қолдану</a:t>
            </a:r>
            <a:r>
              <a:rPr lang="ru-RU" dirty="0"/>
              <a:t> </a:t>
            </a:r>
            <a:r>
              <a:rPr lang="ru-RU" dirty="0" err="1"/>
              <a:t>әдісі</a:t>
            </a:r>
            <a:r>
              <a:rPr lang="ru-RU" dirty="0"/>
              <a:t> </a:t>
            </a:r>
            <a:r>
              <a:rPr lang="ru-RU" dirty="0" err="1"/>
              <a:t>шаруашылық</a:t>
            </a:r>
            <a:r>
              <a:rPr lang="ru-RU" dirty="0"/>
              <a:t> </a:t>
            </a:r>
            <a:r>
              <a:rPr lang="ru-RU" dirty="0" err="1"/>
              <a:t>жүргізуші</a:t>
            </a:r>
            <a:r>
              <a:rPr lang="ru-RU" dirty="0"/>
              <a:t> </a:t>
            </a:r>
            <a:r>
              <a:rPr lang="ru-RU" dirty="0" err="1"/>
              <a:t>субъектілерге</a:t>
            </a:r>
            <a:r>
              <a:rPr lang="ru-RU" dirty="0"/>
              <a:t>, </a:t>
            </a:r>
            <a:r>
              <a:rPr lang="ru-RU" dirty="0" err="1"/>
              <a:t>азаматтарға</a:t>
            </a:r>
            <a:r>
              <a:rPr lang="ru-RU" dirty="0"/>
              <a:t> </a:t>
            </a:r>
            <a:r>
              <a:rPr lang="ru-RU" dirty="0" err="1"/>
              <a:t>ынталандырушы</a:t>
            </a:r>
            <a:r>
              <a:rPr lang="ru-RU" dirty="0"/>
              <a:t> </a:t>
            </a:r>
            <a:r>
              <a:rPr lang="ru-RU" dirty="0" err="1"/>
              <a:t>әсерін</a:t>
            </a:r>
            <a:r>
              <a:rPr lang="ru-RU" dirty="0"/>
              <a:t> </a:t>
            </a:r>
            <a:r>
              <a:rPr lang="ru-RU" dirty="0" err="1"/>
              <a:t>тигізеді</a:t>
            </a:r>
            <a:r>
              <a:rPr lang="ru-RU" dirty="0"/>
              <a:t>. </a:t>
            </a:r>
          </a:p>
        </p:txBody>
      </p:sp>
    </p:spTree>
    <p:extLst>
      <p:ext uri="{BB962C8B-B14F-4D97-AF65-F5344CB8AC3E}">
        <p14:creationId xmlns:p14="http://schemas.microsoft.com/office/powerpoint/2010/main" val="26398887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847928"/>
          </a:xfrm>
        </p:spPr>
        <p:txBody>
          <a:bodyPr>
            <a:normAutofit fontScale="92500" lnSpcReduction="20000"/>
          </a:bodyPr>
          <a:lstStyle/>
          <a:p>
            <a:r>
              <a:rPr lang="ru-RU" b="1" dirty="0" err="1">
                <a:solidFill>
                  <a:srgbClr val="FF0000"/>
                </a:solidFill>
              </a:rPr>
              <a:t>Салықтық</a:t>
            </a:r>
            <a:r>
              <a:rPr lang="ru-RU" b="1" dirty="0">
                <a:solidFill>
                  <a:srgbClr val="FF0000"/>
                </a:solidFill>
              </a:rPr>
              <a:t> </a:t>
            </a:r>
            <a:r>
              <a:rPr lang="ru-RU" b="1" dirty="0" err="1">
                <a:solidFill>
                  <a:srgbClr val="FF0000"/>
                </a:solidFill>
              </a:rPr>
              <a:t>бақылау</a:t>
            </a:r>
            <a:r>
              <a:rPr lang="ru-RU" b="1" dirty="0">
                <a:solidFill>
                  <a:srgbClr val="FF0000"/>
                </a:solidFill>
              </a:rPr>
              <a:t> </a:t>
            </a:r>
            <a:r>
              <a:rPr lang="ru-RU" dirty="0" err="1"/>
              <a:t>деп</a:t>
            </a:r>
            <a:r>
              <a:rPr lang="ru-RU" dirty="0"/>
              <a:t> — </a:t>
            </a:r>
            <a:r>
              <a:rPr lang="ru-RU" dirty="0" err="1"/>
              <a:t>салық</a:t>
            </a:r>
            <a:r>
              <a:rPr lang="ru-RU" dirty="0"/>
              <a:t> </a:t>
            </a:r>
            <a:r>
              <a:rPr lang="ru-RU" dirty="0" err="1"/>
              <a:t>заңдарын</a:t>
            </a:r>
            <a:r>
              <a:rPr lang="ru-RU" dirty="0"/>
              <a:t> </a:t>
            </a:r>
            <a:r>
              <a:rPr lang="ru-RU" dirty="0" err="1"/>
              <a:t>яғни</a:t>
            </a:r>
            <a:r>
              <a:rPr lang="ru-RU" dirty="0"/>
              <a:t> </a:t>
            </a:r>
            <a:r>
              <a:rPr lang="ru-RU" dirty="0" err="1"/>
              <a:t>Салық</a:t>
            </a:r>
            <a:r>
              <a:rPr lang="ru-RU" dirty="0"/>
              <a:t> </a:t>
            </a:r>
            <a:r>
              <a:rPr lang="ru-RU" dirty="0" err="1"/>
              <a:t>кодексі</a:t>
            </a:r>
            <a:r>
              <a:rPr lang="ru-RU" dirty="0"/>
              <a:t>, </a:t>
            </a:r>
            <a:r>
              <a:rPr lang="ru-RU" dirty="0" err="1"/>
              <a:t>заңдылық</a:t>
            </a:r>
            <a:r>
              <a:rPr lang="ru-RU" dirty="0"/>
              <a:t> </a:t>
            </a:r>
            <a:r>
              <a:rPr lang="ru-RU" dirty="0" err="1"/>
              <a:t>нормативтік</a:t>
            </a:r>
            <a:r>
              <a:rPr lang="ru-RU" dirty="0"/>
              <a:t> </a:t>
            </a:r>
            <a:r>
              <a:rPr lang="ru-RU" dirty="0" err="1"/>
              <a:t>актілерді</a:t>
            </a:r>
            <a:r>
              <a:rPr lang="ru-RU" dirty="0"/>
              <a:t> т. б. </a:t>
            </a:r>
            <a:r>
              <a:rPr lang="ru-RU" dirty="0" err="1"/>
              <a:t>орындалуын</a:t>
            </a:r>
            <a:r>
              <a:rPr lang="ru-RU" dirty="0"/>
              <a:t> </a:t>
            </a:r>
            <a:r>
              <a:rPr lang="ru-RU" dirty="0" err="1"/>
              <a:t>қадағалау</a:t>
            </a:r>
            <a:r>
              <a:rPr lang="ru-RU" dirty="0" smtClean="0"/>
              <a:t>.</a:t>
            </a:r>
          </a:p>
          <a:p>
            <a:r>
              <a:rPr lang="ru-RU" dirty="0" err="1" smtClean="0"/>
              <a:t>Салық</a:t>
            </a:r>
            <a:r>
              <a:rPr lang="ru-RU" dirty="0" smtClean="0"/>
              <a:t> </a:t>
            </a:r>
            <a:r>
              <a:rPr lang="ru-RU" dirty="0" err="1"/>
              <a:t>бақылауын</a:t>
            </a:r>
            <a:r>
              <a:rPr lang="ru-RU" dirty="0"/>
              <a:t> </a:t>
            </a:r>
            <a:r>
              <a:rPr lang="ru-RU" dirty="0" err="1"/>
              <a:t>жүзеге</a:t>
            </a:r>
            <a:r>
              <a:rPr lang="ru-RU" dirty="0"/>
              <a:t> </a:t>
            </a:r>
            <a:r>
              <a:rPr lang="ru-RU" dirty="0" err="1"/>
              <a:t>асыру</a:t>
            </a:r>
            <a:r>
              <a:rPr lang="ru-RU" dirty="0"/>
              <a:t> — </a:t>
            </a:r>
            <a:r>
              <a:rPr lang="ru-RU" dirty="0" err="1"/>
              <a:t>іс</a:t>
            </a:r>
            <a:r>
              <a:rPr lang="ru-RU" dirty="0"/>
              <a:t> </a:t>
            </a:r>
            <a:r>
              <a:rPr lang="ru-RU" dirty="0" err="1"/>
              <a:t>жүзінде</a:t>
            </a:r>
            <a:r>
              <a:rPr lang="ru-RU" dirty="0"/>
              <a:t> </a:t>
            </a:r>
            <a:r>
              <a:rPr lang="ru-RU" dirty="0" err="1"/>
              <a:t>мемлекеттің</a:t>
            </a:r>
            <a:r>
              <a:rPr lang="ru-RU" dirty="0"/>
              <a:t> </a:t>
            </a:r>
            <a:r>
              <a:rPr lang="ru-RU" dirty="0" err="1"/>
              <a:t>қаржылық</a:t>
            </a:r>
            <a:r>
              <a:rPr lang="ru-RU" dirty="0"/>
              <a:t> </a:t>
            </a:r>
            <a:r>
              <a:rPr lang="ru-RU" dirty="0" err="1"/>
              <a:t>іс</a:t>
            </a:r>
            <a:r>
              <a:rPr lang="ru-RU" dirty="0"/>
              <a:t> </a:t>
            </a:r>
            <a:r>
              <a:rPr lang="ru-RU" dirty="0" err="1"/>
              <a:t>әрекетіне</a:t>
            </a:r>
            <a:r>
              <a:rPr lang="ru-RU" dirty="0"/>
              <a:t> </a:t>
            </a:r>
            <a:r>
              <a:rPr lang="ru-RU" dirty="0" err="1"/>
              <a:t>бағытталып</a:t>
            </a:r>
            <a:r>
              <a:rPr lang="ru-RU" dirty="0"/>
              <a:t>, </a:t>
            </a:r>
            <a:r>
              <a:rPr lang="ru-RU" dirty="0" err="1"/>
              <a:t>ақша</a:t>
            </a:r>
            <a:r>
              <a:rPr lang="ru-RU" dirty="0"/>
              <a:t> </a:t>
            </a:r>
            <a:r>
              <a:rPr lang="ru-RU" dirty="0" err="1"/>
              <a:t>қорларын</a:t>
            </a:r>
            <a:r>
              <a:rPr lang="ru-RU" dirty="0"/>
              <a:t> </a:t>
            </a:r>
            <a:r>
              <a:rPr lang="ru-RU" dirty="0" err="1"/>
              <a:t>құюға</a:t>
            </a:r>
            <a:r>
              <a:rPr lang="ru-RU" dirty="0"/>
              <a:t> </a:t>
            </a:r>
            <a:r>
              <a:rPr lang="ru-RU" dirty="0" err="1"/>
              <a:t>кететін</a:t>
            </a:r>
            <a:r>
              <a:rPr lang="ru-RU" dirty="0"/>
              <a:t> </a:t>
            </a:r>
            <a:r>
              <a:rPr lang="ru-RU" dirty="0" err="1"/>
              <a:t>және</a:t>
            </a:r>
            <a:r>
              <a:rPr lang="ru-RU" dirty="0"/>
              <a:t> осы </a:t>
            </a:r>
            <a:r>
              <a:rPr lang="ru-RU" dirty="0" err="1"/>
              <a:t>мемлекеттік</a:t>
            </a:r>
            <a:r>
              <a:rPr lang="ru-RU" dirty="0"/>
              <a:t> </a:t>
            </a:r>
            <a:r>
              <a:rPr lang="ru-RU" dirty="0" err="1"/>
              <a:t>қаржы</a:t>
            </a:r>
            <a:r>
              <a:rPr lang="ru-RU" dirty="0"/>
              <a:t> </a:t>
            </a:r>
            <a:r>
              <a:rPr lang="ru-RU" dirty="0" err="1"/>
              <a:t>жүйесінің</a:t>
            </a:r>
            <a:r>
              <a:rPr lang="ru-RU" dirty="0"/>
              <a:t> </a:t>
            </a:r>
            <a:r>
              <a:rPr lang="ru-RU" dirty="0" err="1"/>
              <a:t>құрамына</a:t>
            </a:r>
            <a:r>
              <a:rPr lang="ru-RU" dirty="0"/>
              <a:t> </a:t>
            </a:r>
            <a:r>
              <a:rPr lang="ru-RU" dirty="0" err="1"/>
              <a:t>кіретін</a:t>
            </a:r>
            <a:r>
              <a:rPr lang="ru-RU" dirty="0"/>
              <a:t> </a:t>
            </a:r>
            <a:r>
              <a:rPr lang="ru-RU" dirty="0" err="1"/>
              <a:t>табыстарды</a:t>
            </a:r>
            <a:r>
              <a:rPr lang="ru-RU" dirty="0"/>
              <a:t> </a:t>
            </a:r>
            <a:r>
              <a:rPr lang="ru-RU" dirty="0" err="1"/>
              <a:t>жинау</a:t>
            </a:r>
            <a:r>
              <a:rPr lang="ru-RU" dirty="0"/>
              <a:t> </a:t>
            </a:r>
            <a:r>
              <a:rPr lang="ru-RU" dirty="0" err="1"/>
              <a:t>болып</a:t>
            </a:r>
            <a:r>
              <a:rPr lang="ru-RU" dirty="0"/>
              <a:t> </a:t>
            </a:r>
            <a:r>
              <a:rPr lang="ru-RU" dirty="0" err="1"/>
              <a:t>табылады</a:t>
            </a:r>
            <a:r>
              <a:rPr lang="ru-RU" dirty="0"/>
              <a:t>. </a:t>
            </a:r>
            <a:r>
              <a:rPr lang="ru-RU" dirty="0" err="1"/>
              <a:t>Жоғарыдай</a:t>
            </a:r>
            <a:r>
              <a:rPr lang="ru-RU" dirty="0"/>
              <a:t> </a:t>
            </a:r>
            <a:r>
              <a:rPr lang="ru-RU" dirty="0" err="1"/>
              <a:t>айтқанымыздай</a:t>
            </a:r>
            <a:r>
              <a:rPr lang="ru-RU" dirty="0"/>
              <a:t> </a:t>
            </a:r>
            <a:r>
              <a:rPr lang="ru-RU" dirty="0" err="1"/>
              <a:t>салықтық</a:t>
            </a:r>
            <a:r>
              <a:rPr lang="ru-RU" dirty="0"/>
              <a:t> </a:t>
            </a:r>
            <a:r>
              <a:rPr lang="ru-RU" dirty="0" err="1"/>
              <a:t>бақылау</a:t>
            </a:r>
            <a:r>
              <a:rPr lang="ru-RU" dirty="0"/>
              <a:t> </a:t>
            </a:r>
            <a:r>
              <a:rPr lang="ru-RU" dirty="0" err="1"/>
              <a:t>экономикадағы</a:t>
            </a:r>
            <a:r>
              <a:rPr lang="ru-RU" dirty="0"/>
              <a:t> </a:t>
            </a:r>
            <a:r>
              <a:rPr lang="ru-RU" dirty="0" err="1"/>
              <a:t>алатын</a:t>
            </a:r>
            <a:r>
              <a:rPr lang="ru-RU" dirty="0"/>
              <a:t> </a:t>
            </a:r>
            <a:r>
              <a:rPr lang="ru-RU" dirty="0" err="1"/>
              <a:t>орыны</a:t>
            </a:r>
            <a:r>
              <a:rPr lang="ru-RU" dirty="0"/>
              <a:t> </a:t>
            </a:r>
            <a:r>
              <a:rPr lang="ru-RU" dirty="0" err="1"/>
              <a:t>ерекше</a:t>
            </a:r>
            <a:r>
              <a:rPr lang="ru-RU" dirty="0"/>
              <a:t> </a:t>
            </a:r>
            <a:r>
              <a:rPr lang="ru-RU" dirty="0" err="1"/>
              <a:t>болғандықтан</a:t>
            </a:r>
            <a:r>
              <a:rPr lang="ru-RU" dirty="0"/>
              <a:t>, </a:t>
            </a:r>
            <a:r>
              <a:rPr lang="ru-RU" dirty="0" err="1"/>
              <a:t>оның</a:t>
            </a:r>
            <a:r>
              <a:rPr lang="ru-RU" dirty="0"/>
              <a:t> </a:t>
            </a:r>
            <a:r>
              <a:rPr lang="ru-RU" dirty="0" err="1"/>
              <a:t>мазмұны</a:t>
            </a:r>
            <a:r>
              <a:rPr lang="ru-RU" dirty="0"/>
              <a:t> да </a:t>
            </a:r>
            <a:r>
              <a:rPr lang="ru-RU" dirty="0" err="1"/>
              <a:t>өте</a:t>
            </a:r>
            <a:r>
              <a:rPr lang="ru-RU" dirty="0"/>
              <a:t> </a:t>
            </a:r>
            <a:r>
              <a:rPr lang="ru-RU" dirty="0" err="1"/>
              <a:t>теренде</a:t>
            </a:r>
            <a:r>
              <a:rPr lang="ru-RU" dirty="0"/>
              <a:t> </a:t>
            </a:r>
            <a:r>
              <a:rPr lang="ru-RU" dirty="0" err="1"/>
              <a:t>жатыр</a:t>
            </a:r>
            <a:r>
              <a:rPr lang="ru-RU" dirty="0"/>
              <a:t>. </a:t>
            </a:r>
            <a:r>
              <a:rPr lang="ru-RU" dirty="0" err="1"/>
              <a:t>Біздің</a:t>
            </a:r>
            <a:r>
              <a:rPr lang="ru-RU" dirty="0"/>
              <a:t> </a:t>
            </a:r>
            <a:r>
              <a:rPr lang="ru-RU" dirty="0" err="1"/>
              <a:t>пікірімізше</a:t>
            </a:r>
            <a:r>
              <a:rPr lang="ru-RU" dirty="0"/>
              <a:t> осы </a:t>
            </a:r>
            <a:r>
              <a:rPr lang="ru-RU" dirty="0" err="1"/>
              <a:t>күнге</a:t>
            </a:r>
            <a:r>
              <a:rPr lang="ru-RU" dirty="0"/>
              <a:t> </a:t>
            </a:r>
            <a:r>
              <a:rPr lang="ru-RU" dirty="0" err="1"/>
              <a:t>дейін</a:t>
            </a:r>
            <a:r>
              <a:rPr lang="ru-RU" dirty="0"/>
              <a:t> </a:t>
            </a:r>
            <a:r>
              <a:rPr lang="ru-RU" dirty="0" err="1"/>
              <a:t>оның</a:t>
            </a:r>
            <a:r>
              <a:rPr lang="ru-RU" dirty="0"/>
              <a:t> </a:t>
            </a:r>
            <a:r>
              <a:rPr lang="ru-RU" dirty="0" err="1"/>
              <a:t>мазмұны</a:t>
            </a:r>
            <a:r>
              <a:rPr lang="ru-RU" dirty="0"/>
              <a:t> </a:t>
            </a:r>
            <a:r>
              <a:rPr lang="ru-RU" dirty="0" err="1"/>
              <a:t>толық</a:t>
            </a:r>
            <a:r>
              <a:rPr lang="ru-RU" dirty="0"/>
              <a:t> </a:t>
            </a:r>
            <a:r>
              <a:rPr lang="ru-RU" dirty="0" err="1"/>
              <a:t>ашылмаған</a:t>
            </a:r>
            <a:r>
              <a:rPr lang="ru-RU" dirty="0"/>
              <a:t>. </a:t>
            </a:r>
            <a:r>
              <a:rPr lang="ru-RU" dirty="0" err="1"/>
              <a:t>Салықтық</a:t>
            </a:r>
            <a:r>
              <a:rPr lang="ru-RU" dirty="0"/>
              <a:t> </a:t>
            </a:r>
            <a:r>
              <a:rPr lang="ru-RU" dirty="0" err="1"/>
              <a:t>бақылаудың</a:t>
            </a:r>
            <a:r>
              <a:rPr lang="ru-RU" dirty="0"/>
              <a:t> </a:t>
            </a:r>
            <a:r>
              <a:rPr lang="ru-RU" dirty="0" err="1"/>
              <a:t>экономикалық</a:t>
            </a:r>
            <a:r>
              <a:rPr lang="ru-RU" dirty="0"/>
              <a:t> </a:t>
            </a:r>
            <a:r>
              <a:rPr lang="ru-RU" dirty="0" err="1"/>
              <a:t>маңызы</a:t>
            </a:r>
            <a:r>
              <a:rPr lang="ru-RU" dirty="0"/>
              <a:t>, </a:t>
            </a:r>
            <a:r>
              <a:rPr lang="ru-RU" dirty="0" err="1"/>
              <a:t>оның</a:t>
            </a:r>
            <a:r>
              <a:rPr lang="ru-RU" dirty="0"/>
              <a:t> </a:t>
            </a:r>
            <a:r>
              <a:rPr lang="ru-RU" dirty="0" err="1"/>
              <a:t>салық</a:t>
            </a:r>
            <a:r>
              <a:rPr lang="ru-RU" dirty="0"/>
              <a:t> </a:t>
            </a:r>
            <a:r>
              <a:rPr lang="ru-RU" dirty="0" err="1"/>
              <a:t>жүйесінің</a:t>
            </a:r>
            <a:r>
              <a:rPr lang="ru-RU" dirty="0"/>
              <a:t> </a:t>
            </a:r>
            <a:r>
              <a:rPr lang="ru-RU" dirty="0" err="1"/>
              <a:t>құрамдас</a:t>
            </a:r>
            <a:r>
              <a:rPr lang="ru-RU" dirty="0"/>
              <a:t> </a:t>
            </a:r>
            <a:r>
              <a:rPr lang="ru-RU" dirty="0" err="1"/>
              <a:t>бөлігі</a:t>
            </a:r>
            <a:r>
              <a:rPr lang="ru-RU" dirty="0"/>
              <a:t> </a:t>
            </a:r>
            <a:r>
              <a:rPr lang="ru-RU" dirty="0" err="1"/>
              <a:t>ретіңдегі</a:t>
            </a:r>
            <a:r>
              <a:rPr lang="ru-RU" dirty="0"/>
              <a:t> </a:t>
            </a:r>
            <a:r>
              <a:rPr lang="ru-RU" dirty="0" err="1"/>
              <a:t>қоғам</a:t>
            </a:r>
            <a:r>
              <a:rPr lang="ru-RU" dirty="0"/>
              <a:t> </a:t>
            </a:r>
            <a:r>
              <a:rPr lang="ru-RU" dirty="0" err="1"/>
              <a:t>қозғалысына</a:t>
            </a:r>
            <a:r>
              <a:rPr lang="ru-RU" dirty="0"/>
              <a:t> </a:t>
            </a:r>
            <a:r>
              <a:rPr lang="ru-RU" dirty="0" err="1"/>
              <a:t>әсеріңде</a:t>
            </a:r>
            <a:r>
              <a:rPr lang="ru-RU" dirty="0"/>
              <a:t>. </a:t>
            </a:r>
            <a:r>
              <a:rPr lang="ru-RU" dirty="0" err="1"/>
              <a:t>Яғни</a:t>
            </a:r>
            <a:r>
              <a:rPr lang="ru-RU" dirty="0"/>
              <a:t>, </a:t>
            </a:r>
            <a:r>
              <a:rPr lang="ru-RU" dirty="0" err="1"/>
              <a:t>салықтық</a:t>
            </a:r>
            <a:r>
              <a:rPr lang="ru-RU" dirty="0"/>
              <a:t> </a:t>
            </a:r>
            <a:r>
              <a:rPr lang="ru-RU" dirty="0" err="1"/>
              <a:t>қатынастарды</a:t>
            </a:r>
            <a:r>
              <a:rPr lang="ru-RU" dirty="0"/>
              <a:t> </a:t>
            </a:r>
            <a:r>
              <a:rPr lang="ru-RU" dirty="0" err="1"/>
              <a:t>бақылау</a:t>
            </a:r>
            <a:r>
              <a:rPr lang="ru-RU" dirty="0"/>
              <a:t> </a:t>
            </a:r>
            <a:r>
              <a:rPr lang="ru-RU" dirty="0" err="1"/>
              <a:t>арқылы</a:t>
            </a:r>
            <a:r>
              <a:rPr lang="ru-RU" dirty="0"/>
              <a:t>, </a:t>
            </a:r>
            <a:r>
              <a:rPr lang="ru-RU" dirty="0" err="1"/>
              <a:t>салықтық</a:t>
            </a:r>
            <a:r>
              <a:rPr lang="ru-RU" dirty="0"/>
              <a:t> </a:t>
            </a:r>
            <a:r>
              <a:rPr lang="ru-RU" dirty="0" err="1"/>
              <a:t>түсімдерід</a:t>
            </a:r>
            <a:r>
              <a:rPr lang="ru-RU" dirty="0"/>
              <a:t> </a:t>
            </a:r>
            <a:r>
              <a:rPr lang="ru-RU" dirty="0" err="1"/>
              <a:t>арттыру</a:t>
            </a:r>
            <a:r>
              <a:rPr lang="ru-RU" dirty="0"/>
              <a:t> </a:t>
            </a:r>
            <a:r>
              <a:rPr lang="ru-RU" dirty="0" err="1"/>
              <a:t>арқылы</a:t>
            </a:r>
            <a:r>
              <a:rPr lang="ru-RU" dirty="0"/>
              <a:t> </a:t>
            </a:r>
            <a:r>
              <a:rPr lang="ru-RU" dirty="0" err="1"/>
              <a:t>қоғамға</a:t>
            </a:r>
            <a:r>
              <a:rPr lang="ru-RU" dirty="0"/>
              <a:t> </a:t>
            </a:r>
            <a:r>
              <a:rPr lang="ru-RU" dirty="0" err="1"/>
              <a:t>оң</a:t>
            </a:r>
            <a:r>
              <a:rPr lang="ru-RU" dirty="0"/>
              <a:t> </a:t>
            </a:r>
            <a:r>
              <a:rPr lang="ru-RU" dirty="0" err="1"/>
              <a:t>әсері</a:t>
            </a:r>
            <a:r>
              <a:rPr lang="ru-RU" dirty="0"/>
              <a:t> тисе, </a:t>
            </a:r>
            <a:r>
              <a:rPr lang="ru-RU" dirty="0" err="1"/>
              <a:t>кейбір</a:t>
            </a:r>
            <a:r>
              <a:rPr lang="ru-RU" dirty="0"/>
              <a:t> </a:t>
            </a:r>
            <a:r>
              <a:rPr lang="ru-RU" dirty="0" err="1"/>
              <a:t>салық</a:t>
            </a:r>
            <a:r>
              <a:rPr lang="ru-RU" dirty="0"/>
              <a:t> </a:t>
            </a:r>
            <a:r>
              <a:rPr lang="ru-RU" dirty="0" err="1"/>
              <a:t>төлеуден</a:t>
            </a:r>
            <a:r>
              <a:rPr lang="ru-RU" dirty="0"/>
              <a:t> </a:t>
            </a:r>
            <a:r>
              <a:rPr lang="ru-RU" dirty="0" err="1"/>
              <a:t>жалтарушыларды</a:t>
            </a:r>
            <a:r>
              <a:rPr lang="ru-RU" dirty="0"/>
              <a:t> </a:t>
            </a:r>
            <a:r>
              <a:rPr lang="ru-RU" dirty="0" err="1"/>
              <a:t>анықтау</a:t>
            </a:r>
            <a:r>
              <a:rPr lang="ru-RU" dirty="0"/>
              <a:t> </a:t>
            </a:r>
            <a:r>
              <a:rPr lang="ru-RU" dirty="0" err="1"/>
              <a:t>барысында</a:t>
            </a:r>
            <a:r>
              <a:rPr lang="ru-RU" dirty="0"/>
              <a:t>, </a:t>
            </a:r>
            <a:r>
              <a:rPr lang="ru-RU" dirty="0" err="1"/>
              <a:t>оларды</a:t>
            </a:r>
            <a:r>
              <a:rPr lang="ru-RU" dirty="0"/>
              <a:t> </a:t>
            </a:r>
            <a:r>
              <a:rPr lang="ru-RU" dirty="0" err="1"/>
              <a:t>жазалау</a:t>
            </a:r>
            <a:r>
              <a:rPr lang="ru-RU" dirty="0"/>
              <a:t> </a:t>
            </a:r>
            <a:r>
              <a:rPr lang="ru-RU" dirty="0" err="1"/>
              <a:t>барысында</a:t>
            </a:r>
            <a:r>
              <a:rPr lang="ru-RU" dirty="0"/>
              <a:t> </a:t>
            </a:r>
            <a:r>
              <a:rPr lang="ru-RU" dirty="0" err="1"/>
              <a:t>кері</a:t>
            </a:r>
            <a:r>
              <a:rPr lang="ru-RU" dirty="0"/>
              <a:t> </a:t>
            </a:r>
            <a:r>
              <a:rPr lang="ru-RU" dirty="0" err="1"/>
              <a:t>әсерін</a:t>
            </a:r>
            <a:r>
              <a:rPr lang="ru-RU" dirty="0"/>
              <a:t> </a:t>
            </a:r>
            <a:r>
              <a:rPr lang="ru-RU" dirty="0" err="1"/>
              <a:t>көре</a:t>
            </a:r>
            <a:r>
              <a:rPr lang="ru-RU" dirty="0"/>
              <a:t> </a:t>
            </a:r>
            <a:r>
              <a:rPr lang="ru-RU" dirty="0" err="1" smtClean="0"/>
              <a:t>аламыз</a:t>
            </a:r>
            <a:endParaRPr lang="ru-RU" dirty="0"/>
          </a:p>
        </p:txBody>
      </p:sp>
    </p:spTree>
    <p:extLst>
      <p:ext uri="{BB962C8B-B14F-4D97-AF65-F5344CB8AC3E}">
        <p14:creationId xmlns:p14="http://schemas.microsoft.com/office/powerpoint/2010/main" val="8136966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487888"/>
          </a:xfrm>
        </p:spPr>
        <p:txBody>
          <a:bodyPr>
            <a:normAutofit fontScale="85000" lnSpcReduction="10000"/>
          </a:bodyPr>
          <a:lstStyle/>
          <a:p>
            <a:r>
              <a:rPr lang="ru-RU" b="1" dirty="0" err="1">
                <a:solidFill>
                  <a:srgbClr val="FF0000"/>
                </a:solidFill>
              </a:rPr>
              <a:t>Корпоративтік</a:t>
            </a:r>
            <a:r>
              <a:rPr lang="ru-RU" b="1" dirty="0">
                <a:solidFill>
                  <a:srgbClr val="FF0000"/>
                </a:solidFill>
              </a:rPr>
              <a:t> </a:t>
            </a:r>
            <a:r>
              <a:rPr lang="en-US" b="1" dirty="0" smtClean="0">
                <a:solidFill>
                  <a:srgbClr val="FF0000"/>
                </a:solidFill>
              </a:rPr>
              <a:t> </a:t>
            </a:r>
            <a:r>
              <a:rPr lang="ru-RU" b="1" dirty="0" err="1" smtClean="0">
                <a:solidFill>
                  <a:srgbClr val="FF0000"/>
                </a:solidFill>
              </a:rPr>
              <a:t>салықтық</a:t>
            </a:r>
            <a:r>
              <a:rPr lang="ru-RU" b="1" dirty="0" smtClean="0">
                <a:solidFill>
                  <a:srgbClr val="FF0000"/>
                </a:solidFill>
              </a:rPr>
              <a:t> </a:t>
            </a:r>
            <a:r>
              <a:rPr lang="ru-RU" b="1" dirty="0" err="1">
                <a:solidFill>
                  <a:srgbClr val="FF0000"/>
                </a:solidFill>
              </a:rPr>
              <a:t>бақылау</a:t>
            </a:r>
            <a:r>
              <a:rPr lang="ru-RU" b="1" dirty="0">
                <a:solidFill>
                  <a:srgbClr val="FF0000"/>
                </a:solidFill>
              </a:rPr>
              <a:t> </a:t>
            </a:r>
            <a:r>
              <a:rPr lang="ru-RU" b="1" dirty="0" err="1">
                <a:solidFill>
                  <a:srgbClr val="FF0000"/>
                </a:solidFill>
              </a:rPr>
              <a:t>дегеніміз</a:t>
            </a:r>
            <a:r>
              <a:rPr lang="ru-RU" b="1" dirty="0">
                <a:solidFill>
                  <a:srgbClr val="FF0000"/>
                </a:solidFill>
              </a:rPr>
              <a:t> </a:t>
            </a:r>
            <a:r>
              <a:rPr lang="ru-RU" dirty="0"/>
              <a:t>— </a:t>
            </a:r>
            <a:r>
              <a:rPr lang="ru-RU" dirty="0" err="1"/>
              <a:t>бұл</a:t>
            </a:r>
            <a:r>
              <a:rPr lang="ru-RU" dirty="0"/>
              <a:t> </a:t>
            </a:r>
            <a:r>
              <a:rPr lang="ru-RU" dirty="0" err="1"/>
              <a:t>жүйелі</a:t>
            </a:r>
            <a:r>
              <a:rPr lang="ru-RU" dirty="0"/>
              <a:t>, </a:t>
            </a:r>
            <a:r>
              <a:rPr lang="ru-RU" dirty="0" err="1"/>
              <a:t>салықтық</a:t>
            </a:r>
            <a:r>
              <a:rPr lang="ru-RU" dirty="0"/>
              <a:t> </a:t>
            </a:r>
            <a:r>
              <a:rPr lang="ru-RU" dirty="0" err="1"/>
              <a:t>менеджерлер</a:t>
            </a:r>
            <a:r>
              <a:rPr lang="ru-RU" dirty="0"/>
              <a:t> мен </a:t>
            </a:r>
            <a:r>
              <a:rPr lang="ru-RU" dirty="0" err="1"/>
              <a:t>салық</a:t>
            </a:r>
            <a:r>
              <a:rPr lang="ru-RU" dirty="0"/>
              <a:t> </a:t>
            </a:r>
            <a:r>
              <a:rPr lang="ru-RU" dirty="0" err="1"/>
              <a:t>менеджерлері</a:t>
            </a:r>
            <a:r>
              <a:rPr lang="ru-RU" dirty="0"/>
              <a:t> </a:t>
            </a:r>
            <a:r>
              <a:rPr lang="ru-RU" dirty="0" err="1"/>
              <a:t>және</a:t>
            </a:r>
            <a:r>
              <a:rPr lang="ru-RU" dirty="0"/>
              <a:t> </a:t>
            </a:r>
            <a:r>
              <a:rPr lang="ru-RU" dirty="0" err="1"/>
              <a:t>арнайы</a:t>
            </a:r>
            <a:r>
              <a:rPr lang="ru-RU" dirty="0"/>
              <a:t> </a:t>
            </a:r>
            <a:r>
              <a:rPr lang="ru-RU" dirty="0" err="1"/>
              <a:t>топтың</a:t>
            </a:r>
            <a:r>
              <a:rPr lang="ru-RU" dirty="0"/>
              <a:t> </a:t>
            </a:r>
            <a:r>
              <a:rPr lang="ru-RU" dirty="0" err="1"/>
              <a:t>ұйым</a:t>
            </a:r>
            <a:r>
              <a:rPr lang="ru-RU" dirty="0"/>
              <a:t> </a:t>
            </a:r>
            <a:r>
              <a:rPr lang="ru-RU" dirty="0" err="1"/>
              <a:t>қызметкерлерінің</a:t>
            </a:r>
            <a:r>
              <a:rPr lang="ru-RU" dirty="0"/>
              <a:t> </a:t>
            </a:r>
            <a:r>
              <a:rPr lang="ru-RU" dirty="0" err="1"/>
              <a:t>оның</a:t>
            </a:r>
            <a:r>
              <a:rPr lang="ru-RU" dirty="0"/>
              <a:t> </a:t>
            </a:r>
            <a:r>
              <a:rPr lang="ru-RU" dirty="0" err="1"/>
              <a:t>басшылығымен</a:t>
            </a:r>
            <a:r>
              <a:rPr lang="ru-RU" dirty="0"/>
              <a:t> </a:t>
            </a:r>
            <a:r>
              <a:rPr lang="ru-RU" dirty="0" err="1"/>
              <a:t>ұйымдастыруға</a:t>
            </a:r>
            <a:r>
              <a:rPr lang="ru-RU" dirty="0"/>
              <a:t> </a:t>
            </a:r>
            <a:r>
              <a:rPr lang="ru-RU" dirty="0" err="1"/>
              <a:t>бағытталған</a:t>
            </a:r>
            <a:r>
              <a:rPr lang="ru-RU" dirty="0"/>
              <a:t> </a:t>
            </a:r>
            <a:r>
              <a:rPr lang="ru-RU" dirty="0" err="1"/>
              <a:t>кәсіпорында</a:t>
            </a:r>
            <a:r>
              <a:rPr lang="ru-RU" dirty="0"/>
              <a:t> </a:t>
            </a:r>
            <a:r>
              <a:rPr lang="ru-RU" dirty="0" err="1"/>
              <a:t>сенімді</a:t>
            </a:r>
            <a:r>
              <a:rPr lang="ru-RU" dirty="0"/>
              <a:t> </a:t>
            </a:r>
            <a:r>
              <a:rPr lang="ru-RU" dirty="0" err="1"/>
              <a:t>салық</a:t>
            </a:r>
            <a:r>
              <a:rPr lang="ru-RU" dirty="0"/>
              <a:t> </a:t>
            </a:r>
            <a:r>
              <a:rPr lang="ru-RU" dirty="0" err="1"/>
              <a:t>есебін</a:t>
            </a:r>
            <a:r>
              <a:rPr lang="ru-RU" dirty="0"/>
              <a:t>, </a:t>
            </a:r>
            <a:r>
              <a:rPr lang="ru-RU" dirty="0" err="1"/>
              <a:t>салықтарды</a:t>
            </a:r>
            <a:r>
              <a:rPr lang="ru-RU" dirty="0"/>
              <a:t> </a:t>
            </a:r>
            <a:r>
              <a:rPr lang="ru-RU" dirty="0" err="1"/>
              <a:t>бақылауды</a:t>
            </a:r>
            <a:r>
              <a:rPr lang="ru-RU" dirty="0"/>
              <a:t> </a:t>
            </a:r>
            <a:r>
              <a:rPr lang="ru-RU" dirty="0" err="1"/>
              <a:t>дұрыс</a:t>
            </a:r>
            <a:r>
              <a:rPr lang="ru-RU" dirty="0"/>
              <a:t> </a:t>
            </a:r>
            <a:r>
              <a:rPr lang="ru-RU" dirty="0" err="1"/>
              <a:t>есептеу</a:t>
            </a:r>
            <a:r>
              <a:rPr lang="ru-RU" dirty="0"/>
              <a:t>, </a:t>
            </a:r>
            <a:r>
              <a:rPr lang="ru-RU" dirty="0" err="1"/>
              <a:t>сондай-ақ</a:t>
            </a:r>
            <a:r>
              <a:rPr lang="ru-RU" dirty="0"/>
              <a:t> </a:t>
            </a:r>
            <a:r>
              <a:rPr lang="ru-RU" dirty="0" err="1"/>
              <a:t>салық</a:t>
            </a:r>
            <a:r>
              <a:rPr lang="ru-RU" dirty="0"/>
              <a:t> </a:t>
            </a:r>
            <a:r>
              <a:rPr lang="ru-RU" dirty="0" err="1"/>
              <a:t>органдарына</a:t>
            </a:r>
            <a:r>
              <a:rPr lang="ru-RU" dirty="0"/>
              <a:t> </a:t>
            </a:r>
            <a:r>
              <a:rPr lang="ru-RU" dirty="0" err="1"/>
              <a:t>дейінгі</a:t>
            </a:r>
            <a:r>
              <a:rPr lang="ru-RU" dirty="0"/>
              <a:t> </a:t>
            </a:r>
            <a:r>
              <a:rPr lang="ru-RU" dirty="0" err="1"/>
              <a:t>тексерулерді</a:t>
            </a:r>
            <a:r>
              <a:rPr lang="ru-RU" dirty="0"/>
              <a:t> </a:t>
            </a:r>
            <a:r>
              <a:rPr lang="ru-RU" dirty="0" err="1"/>
              <a:t>анықтау</a:t>
            </a:r>
            <a:r>
              <a:rPr lang="ru-RU" dirty="0"/>
              <a:t> </a:t>
            </a:r>
            <a:r>
              <a:rPr lang="ru-RU" dirty="0" err="1"/>
              <a:t>және</a:t>
            </a:r>
            <a:r>
              <a:rPr lang="ru-RU" dirty="0"/>
              <a:t> </a:t>
            </a:r>
            <a:r>
              <a:rPr lang="ru-RU" dirty="0" err="1"/>
              <a:t>қателерді</a:t>
            </a:r>
            <a:r>
              <a:rPr lang="ru-RU" dirty="0"/>
              <a:t> </a:t>
            </a:r>
            <a:r>
              <a:rPr lang="ru-RU" dirty="0" err="1"/>
              <a:t>жоюдағы</a:t>
            </a:r>
            <a:r>
              <a:rPr lang="ru-RU" dirty="0"/>
              <a:t> </a:t>
            </a:r>
            <a:r>
              <a:rPr lang="ru-RU" dirty="0" err="1"/>
              <a:t>конструктивті</a:t>
            </a:r>
            <a:r>
              <a:rPr lang="ru-RU" dirty="0"/>
              <a:t> </a:t>
            </a:r>
            <a:r>
              <a:rPr lang="ru-RU" dirty="0" err="1"/>
              <a:t>қызметі</a:t>
            </a:r>
            <a:r>
              <a:rPr lang="ru-RU" dirty="0"/>
              <a:t>. </a:t>
            </a:r>
            <a:endParaRPr lang="ru-RU" dirty="0" smtClean="0"/>
          </a:p>
          <a:p>
            <a:r>
              <a:rPr lang="ru-RU" b="1" dirty="0" err="1" smtClean="0">
                <a:solidFill>
                  <a:srgbClr val="FF0000"/>
                </a:solidFill>
              </a:rPr>
              <a:t>Салық</a:t>
            </a:r>
            <a:r>
              <a:rPr lang="ru-RU" b="1" dirty="0" smtClean="0">
                <a:solidFill>
                  <a:srgbClr val="FF0000"/>
                </a:solidFill>
              </a:rPr>
              <a:t> </a:t>
            </a:r>
            <a:r>
              <a:rPr lang="ru-RU" b="1" dirty="0" err="1">
                <a:solidFill>
                  <a:srgbClr val="FF0000"/>
                </a:solidFill>
              </a:rPr>
              <a:t>бақылауы</a:t>
            </a:r>
            <a:r>
              <a:rPr lang="ru-RU" b="1" dirty="0">
                <a:solidFill>
                  <a:srgbClr val="FF0000"/>
                </a:solidFill>
              </a:rPr>
              <a:t> </a:t>
            </a:r>
            <a:r>
              <a:rPr lang="ru-RU" b="1" dirty="0" err="1">
                <a:solidFill>
                  <a:srgbClr val="FF0000"/>
                </a:solidFill>
              </a:rPr>
              <a:t>келесі</a:t>
            </a:r>
            <a:r>
              <a:rPr lang="ru-RU" b="1" dirty="0">
                <a:solidFill>
                  <a:srgbClr val="FF0000"/>
                </a:solidFill>
              </a:rPr>
              <a:t> </a:t>
            </a:r>
            <a:r>
              <a:rPr lang="ru-RU" b="1" dirty="0" err="1">
                <a:solidFill>
                  <a:srgbClr val="FF0000"/>
                </a:solidFill>
              </a:rPr>
              <a:t>көрсеткіштерімен</a:t>
            </a:r>
            <a:r>
              <a:rPr lang="ru-RU" b="1" dirty="0">
                <a:solidFill>
                  <a:srgbClr val="FF0000"/>
                </a:solidFill>
              </a:rPr>
              <a:t> </a:t>
            </a:r>
            <a:r>
              <a:rPr lang="ru-RU" b="1" dirty="0" err="1">
                <a:solidFill>
                  <a:srgbClr val="FF0000"/>
                </a:solidFill>
              </a:rPr>
              <a:t>бейнеленеді</a:t>
            </a:r>
            <a:r>
              <a:rPr lang="ru-RU" b="1" dirty="0">
                <a:solidFill>
                  <a:srgbClr val="FF0000"/>
                </a:solidFill>
              </a:rPr>
              <a:t>: </a:t>
            </a:r>
          </a:p>
          <a:p>
            <a:r>
              <a:rPr lang="ru-RU" dirty="0"/>
              <a:t>1) </a:t>
            </a:r>
            <a:r>
              <a:rPr lang="ru-RU" dirty="0" err="1"/>
              <a:t>Салық</a:t>
            </a:r>
            <a:r>
              <a:rPr lang="ru-RU" dirty="0"/>
              <a:t> </a:t>
            </a:r>
            <a:r>
              <a:rPr lang="ru-RU" dirty="0" err="1"/>
              <a:t>бақылауы</a:t>
            </a:r>
            <a:r>
              <a:rPr lang="ru-RU" dirty="0"/>
              <a:t> </a:t>
            </a:r>
            <a:r>
              <a:rPr lang="ru-RU" dirty="0" err="1"/>
              <a:t>мемлекеттік</a:t>
            </a:r>
            <a:r>
              <a:rPr lang="ru-RU" dirty="0"/>
              <a:t> </a:t>
            </a:r>
            <a:r>
              <a:rPr lang="ru-RU" dirty="0" err="1"/>
              <a:t>бақылаудың</a:t>
            </a:r>
            <a:r>
              <a:rPr lang="ru-RU" dirty="0"/>
              <a:t> </a:t>
            </a:r>
            <a:r>
              <a:rPr lang="ru-RU" dirty="0" err="1"/>
              <a:t>бір</a:t>
            </a:r>
            <a:r>
              <a:rPr lang="ru-RU" dirty="0"/>
              <a:t> </a:t>
            </a:r>
            <a:r>
              <a:rPr lang="ru-RU" dirty="0" err="1"/>
              <a:t>түрі</a:t>
            </a:r>
            <a:r>
              <a:rPr lang="ru-RU" dirty="0"/>
              <a:t> </a:t>
            </a:r>
            <a:r>
              <a:rPr lang="ru-RU" dirty="0" err="1"/>
              <a:t>болады</a:t>
            </a:r>
            <a:r>
              <a:rPr lang="ru-RU" dirty="0"/>
              <a:t>. </a:t>
            </a:r>
            <a:r>
              <a:rPr lang="ru-RU" dirty="0" err="1"/>
              <a:t>Яғни</a:t>
            </a:r>
            <a:r>
              <a:rPr lang="ru-RU" dirty="0"/>
              <a:t> </a:t>
            </a:r>
            <a:r>
              <a:rPr lang="ru-RU" dirty="0" err="1"/>
              <a:t>салық</a:t>
            </a:r>
            <a:r>
              <a:rPr lang="ru-RU" dirty="0"/>
              <a:t> </a:t>
            </a:r>
            <a:r>
              <a:rPr lang="ru-RU" dirty="0" err="1"/>
              <a:t>заңдамасының</a:t>
            </a:r>
            <a:r>
              <a:rPr lang="ru-RU" dirty="0"/>
              <a:t> </a:t>
            </a:r>
            <a:r>
              <a:rPr lang="ru-RU" dirty="0" err="1"/>
              <a:t>нормативтік</a:t>
            </a:r>
            <a:r>
              <a:rPr lang="ru-RU" dirty="0"/>
              <a:t> </a:t>
            </a:r>
            <a:r>
              <a:rPr lang="ru-RU" dirty="0" err="1"/>
              <a:t>актілерде</a:t>
            </a:r>
            <a:r>
              <a:rPr lang="ru-RU" dirty="0"/>
              <a:t> </a:t>
            </a:r>
            <a:r>
              <a:rPr lang="ru-RU" dirty="0" err="1"/>
              <a:t>көрсетілген</a:t>
            </a:r>
            <a:r>
              <a:rPr lang="ru-RU" dirty="0"/>
              <a:t> </a:t>
            </a:r>
            <a:r>
              <a:rPr lang="ru-RU" dirty="0" err="1"/>
              <a:t>бақылауды</a:t>
            </a:r>
            <a:r>
              <a:rPr lang="ru-RU" dirty="0"/>
              <a:t> </a:t>
            </a:r>
            <a:r>
              <a:rPr lang="ru-RU" dirty="0" err="1"/>
              <a:t>мемлекеттік</a:t>
            </a:r>
            <a:r>
              <a:rPr lang="ru-RU" dirty="0"/>
              <a:t> </a:t>
            </a:r>
            <a:r>
              <a:rPr lang="ru-RU" dirty="0" err="1"/>
              <a:t>уәкілетті</a:t>
            </a:r>
            <a:r>
              <a:rPr lang="ru-RU" dirty="0"/>
              <a:t> </a:t>
            </a:r>
            <a:r>
              <a:rPr lang="ru-RU" dirty="0" err="1"/>
              <a:t>органмен</a:t>
            </a:r>
            <a:r>
              <a:rPr lang="ru-RU" dirty="0"/>
              <a:t> </a:t>
            </a:r>
            <a:r>
              <a:rPr lang="ru-RU" dirty="0" err="1"/>
              <a:t>жүзеге</a:t>
            </a:r>
            <a:r>
              <a:rPr lang="ru-RU" dirty="0"/>
              <a:t> </a:t>
            </a:r>
            <a:r>
              <a:rPr lang="ru-RU" dirty="0" err="1"/>
              <a:t>асырылады</a:t>
            </a:r>
            <a:r>
              <a:rPr lang="ru-RU" dirty="0"/>
              <a:t>. </a:t>
            </a:r>
          </a:p>
          <a:p>
            <a:r>
              <a:rPr lang="ru-RU" dirty="0"/>
              <a:t>2) </a:t>
            </a:r>
            <a:r>
              <a:rPr lang="ru-RU" dirty="0" err="1"/>
              <a:t>Салық</a:t>
            </a:r>
            <a:r>
              <a:rPr lang="ru-RU" dirty="0"/>
              <a:t> </a:t>
            </a:r>
            <a:r>
              <a:rPr lang="ru-RU" dirty="0" err="1"/>
              <a:t>бақылауы</a:t>
            </a:r>
            <a:r>
              <a:rPr lang="ru-RU" dirty="0"/>
              <a:t> — </a:t>
            </a:r>
            <a:r>
              <a:rPr lang="ru-RU" dirty="0" err="1"/>
              <a:t>қаржы</a:t>
            </a:r>
            <a:r>
              <a:rPr lang="ru-RU" dirty="0"/>
              <a:t> </a:t>
            </a:r>
            <a:r>
              <a:rPr lang="ru-RU" dirty="0" err="1"/>
              <a:t>бақылауы</a:t>
            </a:r>
            <a:r>
              <a:rPr lang="ru-RU" dirty="0"/>
              <a:t> </a:t>
            </a:r>
            <a:r>
              <a:rPr lang="ru-RU" dirty="0" err="1"/>
              <a:t>ретінде</a:t>
            </a:r>
            <a:r>
              <a:rPr lang="ru-RU" dirty="0"/>
              <a:t> </a:t>
            </a:r>
            <a:r>
              <a:rPr lang="ru-RU" dirty="0" err="1"/>
              <a:t>қаралады</a:t>
            </a:r>
            <a:r>
              <a:rPr lang="ru-RU" dirty="0"/>
              <a:t>. </a:t>
            </a:r>
          </a:p>
          <a:p>
            <a:r>
              <a:rPr lang="ru-RU" dirty="0"/>
              <a:t>3) </a:t>
            </a:r>
            <a:r>
              <a:rPr lang="ru-RU" dirty="0" err="1"/>
              <a:t>Салық</a:t>
            </a:r>
            <a:r>
              <a:rPr lang="ru-RU" dirty="0"/>
              <a:t> </a:t>
            </a:r>
            <a:r>
              <a:rPr lang="ru-RU" dirty="0" err="1"/>
              <a:t>бақылауы</a:t>
            </a:r>
            <a:r>
              <a:rPr lang="ru-RU" dirty="0"/>
              <a:t> — </a:t>
            </a:r>
            <a:r>
              <a:rPr lang="ru-RU" dirty="0" err="1"/>
              <a:t>мемлекеттік</a:t>
            </a:r>
            <a:r>
              <a:rPr lang="ru-RU" dirty="0"/>
              <a:t> </a:t>
            </a:r>
            <a:r>
              <a:rPr lang="ru-RU" dirty="0" err="1"/>
              <a:t>бақылаудың</a:t>
            </a:r>
            <a:r>
              <a:rPr lang="ru-RU" dirty="0"/>
              <a:t> </a:t>
            </a:r>
            <a:r>
              <a:rPr lang="ru-RU" dirty="0" err="1"/>
              <a:t>арнайы</a:t>
            </a:r>
            <a:r>
              <a:rPr lang="ru-RU" dirty="0"/>
              <a:t> </a:t>
            </a:r>
            <a:r>
              <a:rPr lang="ru-RU" dirty="0" err="1"/>
              <a:t>бір</a:t>
            </a:r>
            <a:r>
              <a:rPr lang="ru-RU" dirty="0"/>
              <a:t> </a:t>
            </a:r>
            <a:r>
              <a:rPr lang="ru-RU" dirty="0" err="1"/>
              <a:t>түрі</a:t>
            </a:r>
            <a:r>
              <a:rPr lang="ru-RU" dirty="0"/>
              <a:t> </a:t>
            </a:r>
            <a:r>
              <a:rPr lang="ru-RU" dirty="0" err="1"/>
              <a:t>болып</a:t>
            </a:r>
            <a:r>
              <a:rPr lang="ru-RU" dirty="0"/>
              <a:t> </a:t>
            </a:r>
            <a:r>
              <a:rPr lang="ru-RU" dirty="0" err="1"/>
              <a:t>табылады</a:t>
            </a:r>
            <a:r>
              <a:rPr lang="ru-RU" dirty="0"/>
              <a:t>, </a:t>
            </a:r>
            <a:r>
              <a:rPr lang="ru-RU" dirty="0" err="1"/>
              <a:t>яғни</a:t>
            </a:r>
            <a:r>
              <a:rPr lang="ru-RU" dirty="0"/>
              <a:t> </a:t>
            </a:r>
            <a:r>
              <a:rPr lang="ru-RU" dirty="0" err="1"/>
              <a:t>салық</a:t>
            </a:r>
            <a:r>
              <a:rPr lang="ru-RU" dirty="0"/>
              <a:t> </a:t>
            </a:r>
            <a:r>
              <a:rPr lang="ru-RU" dirty="0" err="1"/>
              <a:t>бақылауын</a:t>
            </a:r>
            <a:r>
              <a:rPr lang="ru-RU" dirty="0"/>
              <a:t> </a:t>
            </a:r>
            <a:r>
              <a:rPr lang="ru-RU" dirty="0" err="1"/>
              <a:t>жүзеге</a:t>
            </a:r>
            <a:r>
              <a:rPr lang="ru-RU" dirty="0"/>
              <a:t> </a:t>
            </a:r>
            <a:r>
              <a:rPr lang="ru-RU" dirty="0" err="1"/>
              <a:t>асыруға</a:t>
            </a:r>
            <a:r>
              <a:rPr lang="ru-RU" dirty="0"/>
              <a:t> </a:t>
            </a:r>
            <a:r>
              <a:rPr lang="ru-RU" dirty="0" err="1"/>
              <a:t>құқығы</a:t>
            </a:r>
            <a:r>
              <a:rPr lang="ru-RU" dirty="0"/>
              <a:t> бар </a:t>
            </a:r>
            <a:r>
              <a:rPr lang="ru-RU" dirty="0" err="1"/>
              <a:t>органдар</a:t>
            </a:r>
            <a:r>
              <a:rPr lang="ru-RU" dirty="0"/>
              <a:t> </a:t>
            </a:r>
            <a:r>
              <a:rPr lang="ru-RU" dirty="0" err="1"/>
              <a:t>қарастырады</a:t>
            </a:r>
            <a:r>
              <a:rPr lang="ru-RU" dirty="0"/>
              <a:t> </a:t>
            </a:r>
          </a:p>
        </p:txBody>
      </p:sp>
    </p:spTree>
    <p:extLst>
      <p:ext uri="{BB962C8B-B14F-4D97-AF65-F5344CB8AC3E}">
        <p14:creationId xmlns:p14="http://schemas.microsoft.com/office/powerpoint/2010/main" val="42113198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919936"/>
          </a:xfrm>
        </p:spPr>
        <p:txBody>
          <a:bodyPr>
            <a:normAutofit fontScale="70000" lnSpcReduction="20000"/>
          </a:bodyPr>
          <a:lstStyle/>
          <a:p>
            <a:r>
              <a:rPr lang="kk-KZ" b="1" dirty="0">
                <a:solidFill>
                  <a:srgbClr val="FF0000"/>
                </a:solidFill>
              </a:rPr>
              <a:t>Салық төлеуден жалтару </a:t>
            </a:r>
            <a:r>
              <a:rPr lang="kk-KZ" dirty="0"/>
              <a:t>– салық төлемдерін толық немесе ішінара төлемеу мақсатымен салық төлеушінің салық салу объектісін (табысты, пайданы, тауар айналымын, мүлікті) әдейі жасыруы және азайтуы. Салық төлеушілердің мұндай заңсыз іс-әрекеті мемлекет мүддесіне айтарлықтай нұқсан келтіреді. Оның негізінде мемлекеттік бюджет едәуір қаражаттарды алмайды, салық заңнамасын бұзушылар кірістерінің қосымша криминалдық көздері жасалынады, кәсіпкерлік қызмет сферасында, салада, аймақта және құн қозғалысының негізгі үйлесімдері бұрмаланады.</a:t>
            </a:r>
          </a:p>
          <a:p>
            <a:r>
              <a:rPr lang="kk-KZ" b="1" dirty="0">
                <a:solidFill>
                  <a:srgbClr val="FF0000"/>
                </a:solidFill>
              </a:rPr>
              <a:t>Салық төлеуден жалтарудың себептері әр түрлі болуы мүмкін:</a:t>
            </a:r>
          </a:p>
          <a:p>
            <a:r>
              <a:rPr lang="kk-KZ" dirty="0"/>
              <a:t>1)  шаруашылық, кәсіпкерлік немесе өзге де қызметті қалыпты жүргізуге мүмкіндік бермейтін елеулі салық ауыртпалығы; салықтардың көптігі және жоғары мөлшерлемелері салық салынатын субъектінің «көлеңкелі» экономикаға өтуіне жәрдемдеседі;</a:t>
            </a:r>
          </a:p>
          <a:p>
            <a:r>
              <a:rPr lang="kk-KZ" dirty="0"/>
              <a:t>2)  салық заңнамасының күрделілігі, сонымен қатар оның анық еместігі, нұсқаулармен ережелердің қағидалары мен нормаларының түрліше түсіндіретін ондағы толықтырулардың, өзгертулердің, түзетулердің көптігі;</a:t>
            </a:r>
          </a:p>
          <a:p>
            <a:r>
              <a:rPr lang="kk-KZ" dirty="0"/>
              <a:t>3)  салық службасын ұйымдастырудағы кемшіліктер: қызметкерлердің төмен біліктілігі мен біліксіздігі, экономикалық білімдер мен құқықтық мәселелердің шектес салаларын жеткіліксіз білуі;</a:t>
            </a:r>
          </a:p>
          <a:p>
            <a:r>
              <a:rPr lang="kk-KZ" dirty="0"/>
              <a:t>4)  салық сомаларын баю немесе көлеңкелі бизнестегі инвестициялау мақсатымен субъектілердің оларды төлемеуге қасақана, әдейі </a:t>
            </a:r>
            <a:r>
              <a:rPr lang="kk-KZ" dirty="0" smtClean="0"/>
              <a:t>ұмтылуы</a:t>
            </a:r>
            <a:endParaRPr lang="kk-KZ" dirty="0"/>
          </a:p>
          <a:p>
            <a:endParaRPr lang="ru-RU" dirty="0"/>
          </a:p>
        </p:txBody>
      </p:sp>
    </p:spTree>
    <p:extLst>
      <p:ext uri="{BB962C8B-B14F-4D97-AF65-F5344CB8AC3E}">
        <p14:creationId xmlns:p14="http://schemas.microsoft.com/office/powerpoint/2010/main" val="1451210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26673111"/>
              </p:ext>
            </p:extLst>
          </p:nvPr>
        </p:nvGraphicFramePr>
        <p:xfrm>
          <a:off x="457200" y="1124745"/>
          <a:ext cx="8229600" cy="5199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4619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487888"/>
          </a:xfrm>
        </p:spPr>
        <p:txBody>
          <a:bodyPr>
            <a:normAutofit fontScale="92500" lnSpcReduction="20000"/>
          </a:bodyPr>
          <a:lstStyle/>
          <a:p>
            <a:r>
              <a:rPr lang="ru-RU" dirty="0" err="1"/>
              <a:t>Корпоративтік</a:t>
            </a:r>
            <a:r>
              <a:rPr lang="ru-RU" dirty="0"/>
              <a:t> </a:t>
            </a:r>
            <a:r>
              <a:rPr lang="ru-RU" dirty="0" err="1"/>
              <a:t>салық</a:t>
            </a:r>
            <a:r>
              <a:rPr lang="ru-RU" dirty="0"/>
              <a:t> </a:t>
            </a:r>
            <a:r>
              <a:rPr lang="ru-RU" dirty="0" err="1"/>
              <a:t>менеджментін</a:t>
            </a:r>
            <a:r>
              <a:rPr lang="ru-RU" dirty="0"/>
              <a:t> </a:t>
            </a:r>
            <a:r>
              <a:rPr lang="ru-RU" dirty="0" err="1"/>
              <a:t>ұйымдастыру</a:t>
            </a:r>
            <a:r>
              <a:rPr lang="ru-RU" dirty="0"/>
              <a:t> </a:t>
            </a:r>
            <a:r>
              <a:rPr lang="ru-RU" dirty="0" err="1"/>
              <a:t>кең</a:t>
            </a:r>
            <a:r>
              <a:rPr lang="ru-RU" dirty="0"/>
              <a:t> </a:t>
            </a:r>
            <a:r>
              <a:rPr lang="ru-RU" dirty="0" err="1"/>
              <a:t>мағынада</a:t>
            </a:r>
            <a:r>
              <a:rPr lang="ru-RU" dirty="0"/>
              <a:t> – </a:t>
            </a:r>
            <a:r>
              <a:rPr lang="ru-RU" dirty="0" err="1"/>
              <a:t>бұл</a:t>
            </a:r>
            <a:r>
              <a:rPr lang="ru-RU" dirty="0"/>
              <a:t> </a:t>
            </a:r>
            <a:r>
              <a:rPr lang="ru-RU" dirty="0" err="1"/>
              <a:t>салықтық</a:t>
            </a:r>
            <a:r>
              <a:rPr lang="ru-RU" dirty="0"/>
              <a:t> </a:t>
            </a:r>
            <a:r>
              <a:rPr lang="ru-RU" dirty="0" err="1"/>
              <a:t>жоспарлау</a:t>
            </a:r>
            <a:r>
              <a:rPr lang="ru-RU" dirty="0"/>
              <a:t>, </a:t>
            </a:r>
            <a:r>
              <a:rPr lang="ru-RU" dirty="0" err="1"/>
              <a:t>салықтық</a:t>
            </a:r>
            <a:r>
              <a:rPr lang="ru-RU" dirty="0"/>
              <a:t> </a:t>
            </a:r>
            <a:r>
              <a:rPr lang="ru-RU" dirty="0" err="1"/>
              <a:t>оңтайландыру</a:t>
            </a:r>
            <a:r>
              <a:rPr lang="ru-RU" dirty="0"/>
              <a:t> </a:t>
            </a:r>
            <a:r>
              <a:rPr lang="ru-RU" dirty="0" err="1"/>
              <a:t>және</a:t>
            </a:r>
            <a:r>
              <a:rPr lang="ru-RU" dirty="0"/>
              <a:t> </a:t>
            </a:r>
            <a:r>
              <a:rPr lang="ru-RU" dirty="0" err="1"/>
              <a:t>салықтық</a:t>
            </a:r>
            <a:r>
              <a:rPr lang="ru-RU" dirty="0"/>
              <a:t> </a:t>
            </a:r>
            <a:r>
              <a:rPr lang="ru-RU" dirty="0" err="1"/>
              <a:t>өзін-өзі</a:t>
            </a:r>
            <a:r>
              <a:rPr lang="ru-RU" dirty="0"/>
              <a:t> </a:t>
            </a:r>
            <a:r>
              <a:rPr lang="ru-RU" dirty="0" err="1"/>
              <a:t>бақылаудың</a:t>
            </a:r>
            <a:r>
              <a:rPr lang="ru-RU" dirty="0"/>
              <a:t> </a:t>
            </a:r>
            <a:r>
              <a:rPr lang="ru-RU" dirty="0" err="1"/>
              <a:t>ұйымдастырушылық</a:t>
            </a:r>
            <a:r>
              <a:rPr lang="ru-RU" dirty="0"/>
              <a:t> </a:t>
            </a:r>
            <a:r>
              <a:rPr lang="ru-RU" dirty="0" err="1"/>
              <a:t>нысандары</a:t>
            </a:r>
            <a:r>
              <a:rPr lang="ru-RU" dirty="0"/>
              <a:t> мен </a:t>
            </a:r>
            <a:r>
              <a:rPr lang="ru-RU" dirty="0" err="1"/>
              <a:t>әдістерінің</a:t>
            </a:r>
            <a:r>
              <a:rPr lang="ru-RU" dirty="0"/>
              <a:t> </a:t>
            </a:r>
            <a:r>
              <a:rPr lang="ru-RU" dirty="0" err="1"/>
              <a:t>жиынтығы</a:t>
            </a:r>
            <a:r>
              <a:rPr lang="ru-RU" dirty="0"/>
              <a:t>, тар </a:t>
            </a:r>
            <a:r>
              <a:rPr lang="ru-RU" dirty="0" err="1"/>
              <a:t>мағынада</a:t>
            </a:r>
            <a:r>
              <a:rPr lang="ru-RU" dirty="0"/>
              <a:t> – </a:t>
            </a:r>
            <a:r>
              <a:rPr lang="ru-RU" dirty="0" err="1"/>
              <a:t>бұл</a:t>
            </a:r>
            <a:r>
              <a:rPr lang="ru-RU" dirty="0"/>
              <a:t> </a:t>
            </a:r>
            <a:r>
              <a:rPr lang="ru-RU" dirty="0" err="1"/>
              <a:t>салықтық</a:t>
            </a:r>
            <a:r>
              <a:rPr lang="ru-RU" dirty="0"/>
              <a:t> </a:t>
            </a:r>
            <a:r>
              <a:rPr lang="ru-RU" dirty="0" err="1"/>
              <a:t>ағымдарды</a:t>
            </a:r>
            <a:r>
              <a:rPr lang="ru-RU" dirty="0"/>
              <a:t> </a:t>
            </a:r>
            <a:r>
              <a:rPr lang="ru-RU" dirty="0" err="1"/>
              <a:t>оңтайландыру</a:t>
            </a:r>
            <a:r>
              <a:rPr lang="ru-RU" dirty="0"/>
              <a:t> </a:t>
            </a:r>
            <a:r>
              <a:rPr lang="ru-RU" dirty="0" err="1"/>
              <a:t>үшін</a:t>
            </a:r>
            <a:r>
              <a:rPr lang="ru-RU" dirty="0"/>
              <a:t> </a:t>
            </a:r>
            <a:r>
              <a:rPr lang="ru-RU" dirty="0" err="1"/>
              <a:t>жағдай</a:t>
            </a:r>
            <a:r>
              <a:rPr lang="ru-RU" dirty="0"/>
              <a:t> </a:t>
            </a:r>
            <a:r>
              <a:rPr lang="ru-RU" dirty="0" err="1"/>
              <a:t>жасау</a:t>
            </a:r>
            <a:r>
              <a:rPr lang="ru-RU" dirty="0"/>
              <a:t> </a:t>
            </a:r>
            <a:r>
              <a:rPr lang="ru-RU" dirty="0" err="1"/>
              <a:t>және</a:t>
            </a:r>
            <a:r>
              <a:rPr lang="ru-RU" dirty="0"/>
              <a:t> </a:t>
            </a:r>
            <a:r>
              <a:rPr lang="ru-RU" dirty="0" err="1"/>
              <a:t>әзірлеу</a:t>
            </a:r>
            <a:r>
              <a:rPr lang="ru-RU" dirty="0"/>
              <a:t>. </a:t>
            </a:r>
            <a:endParaRPr lang="ru-RU" dirty="0" smtClean="0"/>
          </a:p>
          <a:p>
            <a:r>
              <a:rPr lang="ru-RU" dirty="0" smtClean="0"/>
              <a:t>Бизнес</a:t>
            </a:r>
            <a:r>
              <a:rPr lang="ru-RU" dirty="0"/>
              <a:t>, </a:t>
            </a:r>
            <a:r>
              <a:rPr lang="ru-RU" dirty="0" err="1"/>
              <a:t>сапалық</a:t>
            </a:r>
            <a:r>
              <a:rPr lang="ru-RU" dirty="0"/>
              <a:t> </a:t>
            </a:r>
            <a:r>
              <a:rPr lang="ru-RU" dirty="0" err="1"/>
              <a:t>және</a:t>
            </a:r>
            <a:r>
              <a:rPr lang="ru-RU" dirty="0"/>
              <a:t> </a:t>
            </a:r>
            <a:r>
              <a:rPr lang="ru-RU" dirty="0" err="1"/>
              <a:t>сандық</a:t>
            </a:r>
            <a:r>
              <a:rPr lang="ru-RU" dirty="0"/>
              <a:t> </a:t>
            </a:r>
            <a:r>
              <a:rPr lang="ru-RU" dirty="0" err="1"/>
              <a:t>өлшемдерінің</a:t>
            </a:r>
            <a:r>
              <a:rPr lang="ru-RU" dirty="0"/>
              <a:t> </a:t>
            </a:r>
            <a:r>
              <a:rPr lang="ru-RU" dirty="0" err="1"/>
              <a:t>өсуіне</a:t>
            </a:r>
            <a:r>
              <a:rPr lang="ru-RU" dirty="0"/>
              <a:t> </a:t>
            </a:r>
            <a:r>
              <a:rPr lang="ru-RU" dirty="0" err="1"/>
              <a:t>қарай</a:t>
            </a:r>
            <a:r>
              <a:rPr lang="ru-RU" dirty="0"/>
              <a:t>, </a:t>
            </a:r>
            <a:r>
              <a:rPr lang="ru-RU" dirty="0" err="1"/>
              <a:t>үдемелі</a:t>
            </a:r>
            <a:r>
              <a:rPr lang="ru-RU" dirty="0"/>
              <a:t> </a:t>
            </a:r>
            <a:r>
              <a:rPr lang="ru-RU" dirty="0" err="1"/>
              <a:t>ақпарат</a:t>
            </a:r>
            <a:r>
              <a:rPr lang="ru-RU" dirty="0"/>
              <a:t> </a:t>
            </a:r>
            <a:r>
              <a:rPr lang="ru-RU" dirty="0" err="1"/>
              <a:t>ағымының</a:t>
            </a:r>
            <a:r>
              <a:rPr lang="ru-RU" dirty="0"/>
              <a:t> </a:t>
            </a:r>
            <a:r>
              <a:rPr lang="ru-RU" dirty="0" err="1"/>
              <a:t>талдау</a:t>
            </a:r>
            <a:r>
              <a:rPr lang="ru-RU" dirty="0"/>
              <a:t> </a:t>
            </a:r>
            <a:r>
              <a:rPr lang="ru-RU" dirty="0" err="1"/>
              <a:t>үшін</a:t>
            </a:r>
            <a:r>
              <a:rPr lang="ru-RU" dirty="0"/>
              <a:t> </a:t>
            </a:r>
            <a:r>
              <a:rPr lang="ru-RU" dirty="0" err="1"/>
              <a:t>қаржылық</a:t>
            </a:r>
            <a:r>
              <a:rPr lang="ru-RU" dirty="0"/>
              <a:t> </a:t>
            </a:r>
            <a:r>
              <a:rPr lang="ru-RU" dirty="0" err="1"/>
              <a:t>және</a:t>
            </a:r>
            <a:r>
              <a:rPr lang="ru-RU" dirty="0"/>
              <a:t> </a:t>
            </a:r>
            <a:r>
              <a:rPr lang="ru-RU" dirty="0" err="1"/>
              <a:t>салықтық</a:t>
            </a:r>
            <a:r>
              <a:rPr lang="ru-RU" dirty="0"/>
              <a:t> </a:t>
            </a:r>
            <a:r>
              <a:rPr lang="ru-RU" dirty="0" err="1"/>
              <a:t>басқарудың</a:t>
            </a:r>
            <a:r>
              <a:rPr lang="ru-RU" dirty="0"/>
              <a:t> </a:t>
            </a:r>
            <a:r>
              <a:rPr lang="ru-RU" dirty="0" err="1"/>
              <a:t>құрылымдық</a:t>
            </a:r>
            <a:r>
              <a:rPr lang="ru-RU" dirty="0"/>
              <a:t> </a:t>
            </a:r>
            <a:r>
              <a:rPr lang="ru-RU" dirty="0" err="1"/>
              <a:t>түрін</a:t>
            </a:r>
            <a:r>
              <a:rPr lang="ru-RU" dirty="0"/>
              <a:t> </a:t>
            </a:r>
            <a:r>
              <a:rPr lang="ru-RU" dirty="0" err="1"/>
              <a:t>қажет</a:t>
            </a:r>
            <a:r>
              <a:rPr lang="ru-RU" dirty="0"/>
              <a:t> </a:t>
            </a:r>
            <a:r>
              <a:rPr lang="ru-RU" dirty="0" err="1"/>
              <a:t>ететін</a:t>
            </a:r>
            <a:r>
              <a:rPr lang="ru-RU" dirty="0"/>
              <a:t> </a:t>
            </a:r>
            <a:r>
              <a:rPr lang="ru-RU" dirty="0" err="1"/>
              <a:t>барынша</a:t>
            </a:r>
            <a:r>
              <a:rPr lang="ru-RU" dirty="0"/>
              <a:t> </a:t>
            </a:r>
            <a:r>
              <a:rPr lang="ru-RU" dirty="0" err="1"/>
              <a:t>күрделі</a:t>
            </a:r>
            <a:r>
              <a:rPr lang="ru-RU" dirty="0"/>
              <a:t> </a:t>
            </a:r>
            <a:r>
              <a:rPr lang="ru-RU" dirty="0" err="1"/>
              <a:t>құбылысқа</a:t>
            </a:r>
            <a:r>
              <a:rPr lang="ru-RU" dirty="0"/>
              <a:t> </a:t>
            </a:r>
            <a:r>
              <a:rPr lang="ru-RU" dirty="0" err="1"/>
              <a:t>айнала</a:t>
            </a:r>
            <a:r>
              <a:rPr lang="ru-RU" dirty="0"/>
              <a:t> </a:t>
            </a:r>
            <a:r>
              <a:rPr lang="ru-RU" dirty="0" err="1"/>
              <a:t>бастайды</a:t>
            </a:r>
            <a:r>
              <a:rPr lang="ru-RU" dirty="0"/>
              <a:t>. </a:t>
            </a:r>
            <a:endParaRPr lang="ru-RU" dirty="0" smtClean="0"/>
          </a:p>
          <a:p>
            <a:r>
              <a:rPr lang="ru-RU" dirty="0" err="1" smtClean="0"/>
              <a:t>Корпоративті</a:t>
            </a:r>
            <a:r>
              <a:rPr lang="ru-RU" dirty="0" smtClean="0"/>
              <a:t> </a:t>
            </a:r>
            <a:r>
              <a:rPr lang="ru-RU" dirty="0" err="1"/>
              <a:t>салықтық</a:t>
            </a:r>
            <a:r>
              <a:rPr lang="ru-RU" dirty="0"/>
              <a:t> менеджмент </a:t>
            </a:r>
            <a:r>
              <a:rPr lang="ru-RU" dirty="0" err="1"/>
              <a:t>бизнестің</a:t>
            </a:r>
            <a:r>
              <a:rPr lang="ru-RU" dirty="0"/>
              <a:t> </a:t>
            </a:r>
            <a:r>
              <a:rPr lang="ru-RU" dirty="0" err="1"/>
              <a:t>табыстылығына</a:t>
            </a:r>
            <a:r>
              <a:rPr lang="ru-RU" dirty="0"/>
              <a:t> </a:t>
            </a:r>
            <a:r>
              <a:rPr lang="ru-RU" dirty="0" err="1"/>
              <a:t>тікелей</a:t>
            </a:r>
            <a:r>
              <a:rPr lang="ru-RU" dirty="0"/>
              <a:t> </a:t>
            </a:r>
            <a:r>
              <a:rPr lang="ru-RU" dirty="0" err="1"/>
              <a:t>үлес</a:t>
            </a:r>
            <a:r>
              <a:rPr lang="ru-RU" dirty="0"/>
              <a:t> </a:t>
            </a:r>
            <a:r>
              <a:rPr lang="ru-RU" dirty="0" err="1"/>
              <a:t>қосады</a:t>
            </a:r>
            <a:r>
              <a:rPr lang="ru-RU" dirty="0"/>
              <a:t>. </a:t>
            </a:r>
            <a:r>
              <a:rPr lang="ru-RU" dirty="0" err="1"/>
              <a:t>Салықтық</a:t>
            </a:r>
            <a:r>
              <a:rPr lang="ru-RU" dirty="0"/>
              <a:t> </a:t>
            </a:r>
            <a:r>
              <a:rPr lang="ru-RU" dirty="0" err="1"/>
              <a:t>төлемдерді</a:t>
            </a:r>
            <a:r>
              <a:rPr lang="ru-RU" dirty="0"/>
              <a:t> </a:t>
            </a:r>
            <a:r>
              <a:rPr lang="ru-RU" dirty="0" err="1"/>
              <a:t>оңтайландыру</a:t>
            </a:r>
            <a:r>
              <a:rPr lang="ru-RU" dirty="0"/>
              <a:t> – бизнес </a:t>
            </a:r>
            <a:r>
              <a:rPr lang="ru-RU" dirty="0" err="1"/>
              <a:t>мүддесі</a:t>
            </a:r>
            <a:r>
              <a:rPr lang="ru-RU" dirty="0"/>
              <a:t> </a:t>
            </a:r>
            <a:r>
              <a:rPr lang="ru-RU" dirty="0" err="1"/>
              <a:t>үшін</a:t>
            </a:r>
            <a:r>
              <a:rPr lang="ru-RU" dirty="0"/>
              <a:t> </a:t>
            </a:r>
            <a:r>
              <a:rPr lang="ru-RU" dirty="0" err="1"/>
              <a:t>жүзеге</a:t>
            </a:r>
            <a:r>
              <a:rPr lang="ru-RU" dirty="0"/>
              <a:t> </a:t>
            </a:r>
            <a:r>
              <a:rPr lang="ru-RU" dirty="0" err="1"/>
              <a:t>асырылатын</a:t>
            </a:r>
            <a:r>
              <a:rPr lang="ru-RU" dirty="0"/>
              <a:t>, </a:t>
            </a:r>
            <a:r>
              <a:rPr lang="ru-RU" dirty="0" err="1"/>
              <a:t>салықтық</a:t>
            </a:r>
            <a:r>
              <a:rPr lang="ru-RU" dirty="0"/>
              <a:t> </a:t>
            </a:r>
            <a:r>
              <a:rPr lang="ru-RU" dirty="0" err="1"/>
              <a:t>жоспарлау</a:t>
            </a:r>
            <a:r>
              <a:rPr lang="ru-RU" dirty="0"/>
              <a:t> </a:t>
            </a:r>
            <a:r>
              <a:rPr lang="ru-RU" dirty="0" err="1"/>
              <a:t>бағыттарының</a:t>
            </a:r>
            <a:r>
              <a:rPr lang="ru-RU" dirty="0"/>
              <a:t> </a:t>
            </a:r>
            <a:r>
              <a:rPr lang="ru-RU" dirty="0" err="1"/>
              <a:t>бірі</a:t>
            </a:r>
            <a:r>
              <a:rPr lang="ru-RU" dirty="0"/>
              <a:t>.</a:t>
            </a:r>
            <a:br>
              <a:rPr lang="ru-RU" dirty="0"/>
            </a:br>
            <a:r>
              <a:rPr lang="ru-RU" dirty="0"/>
              <a:t/>
            </a:r>
            <a:br>
              <a:rPr lang="ru-RU" dirty="0"/>
            </a:br>
            <a:endParaRPr lang="ru-RU" dirty="0"/>
          </a:p>
        </p:txBody>
      </p:sp>
    </p:spTree>
    <p:extLst>
      <p:ext uri="{BB962C8B-B14F-4D97-AF65-F5344CB8AC3E}">
        <p14:creationId xmlns:p14="http://schemas.microsoft.com/office/powerpoint/2010/main" val="999432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normAutofit fontScale="92500" lnSpcReduction="20000"/>
          </a:bodyPr>
          <a:lstStyle/>
          <a:p>
            <a:r>
              <a:rPr lang="ru-RU" b="1" dirty="0" err="1">
                <a:solidFill>
                  <a:srgbClr val="FF0000"/>
                </a:solidFill>
              </a:rPr>
              <a:t>Корпоративтік</a:t>
            </a:r>
            <a:r>
              <a:rPr lang="ru-RU" b="1" dirty="0">
                <a:solidFill>
                  <a:srgbClr val="FF0000"/>
                </a:solidFill>
              </a:rPr>
              <a:t> </a:t>
            </a:r>
            <a:r>
              <a:rPr lang="ru-RU" b="1" dirty="0" err="1">
                <a:solidFill>
                  <a:srgbClr val="FF0000"/>
                </a:solidFill>
              </a:rPr>
              <a:t>салықтық</a:t>
            </a:r>
            <a:r>
              <a:rPr lang="ru-RU" b="1" dirty="0">
                <a:solidFill>
                  <a:srgbClr val="FF0000"/>
                </a:solidFill>
              </a:rPr>
              <a:t> менеджмент </a:t>
            </a:r>
            <a:r>
              <a:rPr lang="ru-RU" dirty="0"/>
              <a:t>— </a:t>
            </a:r>
            <a:r>
              <a:rPr lang="ru-RU" dirty="0" err="1"/>
              <a:t>кәсіпорындар</a:t>
            </a:r>
            <a:r>
              <a:rPr lang="ru-RU" dirty="0"/>
              <a:t> мен </a:t>
            </a:r>
            <a:r>
              <a:rPr lang="ru-RU" dirty="0" err="1"/>
              <a:t>ұйымдардың</a:t>
            </a:r>
            <a:r>
              <a:rPr lang="ru-RU" dirty="0"/>
              <a:t> </a:t>
            </a:r>
            <a:r>
              <a:rPr lang="ru-RU" dirty="0" err="1"/>
              <a:t>қаржылық-шаруашылық</a:t>
            </a:r>
            <a:r>
              <a:rPr lang="ru-RU" dirty="0"/>
              <a:t> </a:t>
            </a:r>
            <a:r>
              <a:rPr lang="ru-RU" dirty="0" err="1"/>
              <a:t>қызметінің</a:t>
            </a:r>
            <a:r>
              <a:rPr lang="ru-RU" dirty="0"/>
              <a:t> </a:t>
            </a:r>
            <a:r>
              <a:rPr lang="ru-RU" dirty="0" err="1"/>
              <a:t>ажырамас</a:t>
            </a:r>
            <a:r>
              <a:rPr lang="ru-RU" dirty="0"/>
              <a:t> </a:t>
            </a:r>
            <a:r>
              <a:rPr lang="ru-RU" dirty="0" err="1"/>
              <a:t>бөлігі</a:t>
            </a:r>
            <a:r>
              <a:rPr lang="ru-RU" dirty="0"/>
              <a:t>, </a:t>
            </a:r>
            <a:r>
              <a:rPr lang="ru-RU" dirty="0" err="1"/>
              <a:t>салық</a:t>
            </a:r>
            <a:r>
              <a:rPr lang="ru-RU" dirty="0"/>
              <a:t> </a:t>
            </a:r>
            <a:r>
              <a:rPr lang="ru-RU" dirty="0" err="1"/>
              <a:t>төлеушінің</a:t>
            </a:r>
            <a:r>
              <a:rPr lang="ru-RU" dirty="0"/>
              <a:t> </a:t>
            </a:r>
            <a:r>
              <a:rPr lang="ru-RU" dirty="0" err="1"/>
              <a:t>салық</a:t>
            </a:r>
            <a:r>
              <a:rPr lang="ru-RU" dirty="0"/>
              <a:t> </a:t>
            </a:r>
            <a:r>
              <a:rPr lang="ru-RU" dirty="0" err="1"/>
              <a:t>ауыртпалығын</a:t>
            </a:r>
            <a:r>
              <a:rPr lang="ru-RU" dirty="0"/>
              <a:t> </a:t>
            </a:r>
            <a:r>
              <a:rPr lang="ru-RU" dirty="0" err="1"/>
              <a:t>азайтудағы</a:t>
            </a:r>
            <a:r>
              <a:rPr lang="ru-RU" dirty="0"/>
              <a:t> </a:t>
            </a:r>
            <a:r>
              <a:rPr lang="ru-RU" dirty="0" err="1"/>
              <a:t>заңды</a:t>
            </a:r>
            <a:r>
              <a:rPr lang="ru-RU" dirty="0"/>
              <a:t> </a:t>
            </a:r>
            <a:r>
              <a:rPr lang="ru-RU" dirty="0" err="1"/>
              <a:t>құралы</a:t>
            </a:r>
            <a:r>
              <a:rPr lang="ru-RU" dirty="0" smtClean="0"/>
              <a:t>;</a:t>
            </a:r>
          </a:p>
          <a:p>
            <a:r>
              <a:rPr lang="ru-RU" dirty="0" smtClean="0"/>
              <a:t> </a:t>
            </a:r>
            <a:r>
              <a:rPr lang="ru-RU" dirty="0" err="1"/>
              <a:t>Қазіргі</a:t>
            </a:r>
            <a:r>
              <a:rPr lang="ru-RU" dirty="0"/>
              <a:t> </a:t>
            </a:r>
            <a:r>
              <a:rPr lang="ru-RU" dirty="0" err="1"/>
              <a:t>таңда</a:t>
            </a:r>
            <a:r>
              <a:rPr lang="ru-RU" dirty="0"/>
              <a:t> </a:t>
            </a:r>
            <a:r>
              <a:rPr lang="ru-RU" dirty="0" err="1"/>
              <a:t>корпоративтік</a:t>
            </a:r>
            <a:r>
              <a:rPr lang="ru-RU" dirty="0"/>
              <a:t> </a:t>
            </a:r>
            <a:r>
              <a:rPr lang="ru-RU" dirty="0" err="1"/>
              <a:t>салықтық</a:t>
            </a:r>
            <a:r>
              <a:rPr lang="ru-RU" dirty="0"/>
              <a:t> менеджмент </a:t>
            </a:r>
            <a:r>
              <a:rPr lang="ru-RU" dirty="0" err="1"/>
              <a:t>салық</a:t>
            </a:r>
            <a:r>
              <a:rPr lang="ru-RU" dirty="0"/>
              <a:t> </a:t>
            </a:r>
            <a:r>
              <a:rPr lang="ru-RU" dirty="0" err="1"/>
              <a:t>саясаты</a:t>
            </a:r>
            <a:r>
              <a:rPr lang="ru-RU" dirty="0"/>
              <a:t> мен </a:t>
            </a:r>
            <a:r>
              <a:rPr lang="ru-RU" dirty="0" err="1"/>
              <a:t>мемлекеттік</a:t>
            </a:r>
            <a:r>
              <a:rPr lang="ru-RU" dirty="0"/>
              <a:t> </a:t>
            </a:r>
            <a:r>
              <a:rPr lang="ru-RU" dirty="0" err="1"/>
              <a:t>бюджеттің</a:t>
            </a:r>
            <a:r>
              <a:rPr lang="ru-RU" dirty="0"/>
              <a:t> </a:t>
            </a:r>
            <a:r>
              <a:rPr lang="ru-RU" dirty="0" err="1"/>
              <a:t>міндет</a:t>
            </a:r>
            <a:r>
              <a:rPr lang="ru-RU" dirty="0"/>
              <a:t> пен </a:t>
            </a:r>
            <a:r>
              <a:rPr lang="ru-RU" dirty="0" err="1"/>
              <a:t>мақсаттарымен</a:t>
            </a:r>
            <a:r>
              <a:rPr lang="ru-RU" dirty="0"/>
              <a:t> </a:t>
            </a:r>
            <a:r>
              <a:rPr lang="ru-RU" dirty="0" err="1"/>
              <a:t>шектелген</a:t>
            </a:r>
            <a:r>
              <a:rPr lang="ru-RU" dirty="0"/>
              <a:t>. </a:t>
            </a:r>
            <a:endParaRPr lang="ru-RU" dirty="0" smtClean="0"/>
          </a:p>
          <a:p>
            <a:r>
              <a:rPr lang="ru-RU" b="1" dirty="0" err="1" smtClean="0">
                <a:solidFill>
                  <a:srgbClr val="FF0000"/>
                </a:solidFill>
              </a:rPr>
              <a:t>Корпоративтік</a:t>
            </a:r>
            <a:r>
              <a:rPr lang="ru-RU" b="1" dirty="0" smtClean="0">
                <a:solidFill>
                  <a:srgbClr val="FF0000"/>
                </a:solidFill>
              </a:rPr>
              <a:t> </a:t>
            </a:r>
            <a:r>
              <a:rPr lang="ru-RU" b="1" dirty="0" err="1">
                <a:solidFill>
                  <a:srgbClr val="FF0000"/>
                </a:solidFill>
              </a:rPr>
              <a:t>салықтық</a:t>
            </a:r>
            <a:r>
              <a:rPr lang="ru-RU" b="1" dirty="0">
                <a:solidFill>
                  <a:srgbClr val="FF0000"/>
                </a:solidFill>
              </a:rPr>
              <a:t> </a:t>
            </a:r>
            <a:r>
              <a:rPr lang="ru-RU" b="1" dirty="0" err="1">
                <a:solidFill>
                  <a:srgbClr val="FF0000"/>
                </a:solidFill>
              </a:rPr>
              <a:t>менеджменттің</a:t>
            </a:r>
            <a:r>
              <a:rPr lang="ru-RU" b="1" dirty="0">
                <a:solidFill>
                  <a:srgbClr val="FF0000"/>
                </a:solidFill>
              </a:rPr>
              <a:t> </a:t>
            </a:r>
            <a:r>
              <a:rPr lang="ru-RU" b="1" dirty="0" err="1">
                <a:solidFill>
                  <a:srgbClr val="FF0000"/>
                </a:solidFill>
              </a:rPr>
              <a:t>мақсаты</a:t>
            </a:r>
            <a:r>
              <a:rPr lang="ru-RU" b="1" dirty="0">
                <a:solidFill>
                  <a:srgbClr val="FF0000"/>
                </a:solidFill>
              </a:rPr>
              <a:t> </a:t>
            </a:r>
            <a:r>
              <a:rPr lang="ru-RU" dirty="0"/>
              <a:t>— </a:t>
            </a:r>
            <a:r>
              <a:rPr lang="ru-RU" dirty="0" err="1"/>
              <a:t>салық</a:t>
            </a:r>
            <a:r>
              <a:rPr lang="ru-RU" dirty="0"/>
              <a:t> </a:t>
            </a:r>
            <a:r>
              <a:rPr lang="ru-RU" dirty="0" err="1"/>
              <a:t>заңнамасы</a:t>
            </a:r>
            <a:r>
              <a:rPr lang="ru-RU" dirty="0"/>
              <a:t> </a:t>
            </a:r>
            <a:r>
              <a:rPr lang="ru-RU" dirty="0" err="1"/>
              <a:t>арқылы</a:t>
            </a:r>
            <a:r>
              <a:rPr lang="ru-RU" dirty="0"/>
              <a:t> </a:t>
            </a:r>
            <a:r>
              <a:rPr lang="ru-RU" dirty="0" err="1"/>
              <a:t>барлық</a:t>
            </a:r>
            <a:r>
              <a:rPr lang="ru-RU" dirty="0"/>
              <a:t> </a:t>
            </a:r>
            <a:r>
              <a:rPr lang="ru-RU" dirty="0" err="1"/>
              <a:t>ерекшеліктерді</a:t>
            </a:r>
            <a:r>
              <a:rPr lang="ru-RU" dirty="0"/>
              <a:t> </a:t>
            </a:r>
            <a:r>
              <a:rPr lang="ru-RU" dirty="0" err="1"/>
              <a:t>пайдалану</a:t>
            </a:r>
            <a:r>
              <a:rPr lang="ru-RU" dirty="0"/>
              <a:t> </a:t>
            </a:r>
            <a:r>
              <a:rPr lang="ru-RU" dirty="0" err="1"/>
              <a:t>арқылы</a:t>
            </a:r>
            <a:r>
              <a:rPr lang="ru-RU" dirty="0"/>
              <a:t> </a:t>
            </a:r>
            <a:r>
              <a:rPr lang="ru-RU" dirty="0" err="1"/>
              <a:t>салық</a:t>
            </a:r>
            <a:r>
              <a:rPr lang="ru-RU" dirty="0"/>
              <a:t> </a:t>
            </a:r>
            <a:r>
              <a:rPr lang="ru-RU" dirty="0" err="1"/>
              <a:t>салуды</a:t>
            </a:r>
            <a:r>
              <a:rPr lang="ru-RU" dirty="0"/>
              <a:t> </a:t>
            </a:r>
            <a:r>
              <a:rPr lang="ru-RU" dirty="0" err="1"/>
              <a:t>оңтайландыру</a:t>
            </a:r>
            <a:r>
              <a:rPr lang="ru-RU" dirty="0"/>
              <a:t> </a:t>
            </a:r>
            <a:r>
              <a:rPr lang="ru-RU" dirty="0" err="1"/>
              <a:t>және</a:t>
            </a:r>
            <a:r>
              <a:rPr lang="ru-RU" dirty="0"/>
              <a:t> </a:t>
            </a:r>
            <a:r>
              <a:rPr lang="ru-RU" dirty="0" err="1"/>
              <a:t>басты</a:t>
            </a:r>
            <a:r>
              <a:rPr lang="ru-RU" dirty="0"/>
              <a:t> </a:t>
            </a:r>
            <a:r>
              <a:rPr lang="ru-RU" dirty="0" err="1"/>
              <a:t>мақсатына</a:t>
            </a:r>
            <a:r>
              <a:rPr lang="ru-RU" dirty="0"/>
              <a:t> </a:t>
            </a:r>
            <a:r>
              <a:rPr lang="ru-RU" dirty="0" err="1"/>
              <a:t>келетін</a:t>
            </a:r>
            <a:r>
              <a:rPr lang="ru-RU" dirty="0"/>
              <a:t> </a:t>
            </a:r>
            <a:r>
              <a:rPr lang="ru-RU" dirty="0" err="1"/>
              <a:t>болсақ</a:t>
            </a:r>
            <a:r>
              <a:rPr lang="ru-RU" dirty="0"/>
              <a:t>, </a:t>
            </a:r>
            <a:r>
              <a:rPr lang="ru-RU" dirty="0" err="1"/>
              <a:t>қаржылық</a:t>
            </a:r>
            <a:r>
              <a:rPr lang="ru-RU" dirty="0"/>
              <a:t> </a:t>
            </a:r>
            <a:r>
              <a:rPr lang="ru-RU" dirty="0" err="1"/>
              <a:t>әрекеттің</a:t>
            </a:r>
            <a:r>
              <a:rPr lang="ru-RU" dirty="0"/>
              <a:t> </a:t>
            </a:r>
            <a:r>
              <a:rPr lang="ru-RU" dirty="0" err="1"/>
              <a:t>кемшіліктерін</a:t>
            </a:r>
            <a:r>
              <a:rPr lang="ru-RU" dirty="0"/>
              <a:t> </a:t>
            </a:r>
            <a:r>
              <a:rPr lang="ru-RU" dirty="0" err="1"/>
              <a:t>уақытылы</a:t>
            </a:r>
            <a:r>
              <a:rPr lang="ru-RU" dirty="0"/>
              <a:t> </a:t>
            </a:r>
            <a:r>
              <a:rPr lang="ru-RU" dirty="0" err="1"/>
              <a:t>анықтау</a:t>
            </a:r>
            <a:r>
              <a:rPr lang="ru-RU" dirty="0"/>
              <a:t> </a:t>
            </a:r>
            <a:r>
              <a:rPr lang="ru-RU" dirty="0" err="1"/>
              <a:t>және</a:t>
            </a:r>
            <a:r>
              <a:rPr lang="ru-RU" dirty="0"/>
              <a:t> </a:t>
            </a:r>
            <a:r>
              <a:rPr lang="ru-RU" dirty="0" err="1"/>
              <a:t>жою</a:t>
            </a:r>
            <a:r>
              <a:rPr lang="ru-RU" dirty="0"/>
              <a:t>, </a:t>
            </a:r>
            <a:r>
              <a:rPr lang="ru-RU" dirty="0" err="1"/>
              <a:t>кәсіпорынның</a:t>
            </a:r>
            <a:r>
              <a:rPr lang="ru-RU" dirty="0"/>
              <a:t> </a:t>
            </a:r>
            <a:r>
              <a:rPr lang="ru-RU" dirty="0" err="1"/>
              <a:t>қаржылық</a:t>
            </a:r>
            <a:r>
              <a:rPr lang="ru-RU" dirty="0"/>
              <a:t> </a:t>
            </a:r>
            <a:r>
              <a:rPr lang="ru-RU" dirty="0" err="1"/>
              <a:t>жағдайын</a:t>
            </a:r>
            <a:r>
              <a:rPr lang="ru-RU" dirty="0"/>
              <a:t> </a:t>
            </a:r>
            <a:r>
              <a:rPr lang="ru-RU" dirty="0" err="1"/>
              <a:t>жақсартуға</a:t>
            </a:r>
            <a:r>
              <a:rPr lang="ru-RU" dirty="0"/>
              <a:t> </a:t>
            </a:r>
            <a:r>
              <a:rPr lang="ru-RU" dirty="0" err="1"/>
              <a:t>бағытталған</a:t>
            </a:r>
            <a:r>
              <a:rPr lang="ru-RU" dirty="0"/>
              <a:t> </a:t>
            </a:r>
            <a:r>
              <a:rPr lang="ru-RU" dirty="0" err="1"/>
              <a:t>қорларды</a:t>
            </a:r>
            <a:r>
              <a:rPr lang="ru-RU" dirty="0"/>
              <a:t> табу </a:t>
            </a:r>
            <a:r>
              <a:rPr lang="ru-RU" dirty="0" err="1"/>
              <a:t>және</a:t>
            </a:r>
            <a:r>
              <a:rPr lang="ru-RU" dirty="0"/>
              <a:t> </a:t>
            </a:r>
            <a:r>
              <a:rPr lang="ru-RU" dirty="0" err="1"/>
              <a:t>оның</a:t>
            </a:r>
            <a:r>
              <a:rPr lang="ru-RU" dirty="0"/>
              <a:t> </a:t>
            </a:r>
            <a:r>
              <a:rPr lang="ru-RU" dirty="0" err="1"/>
              <a:t>төлем</a:t>
            </a:r>
            <a:r>
              <a:rPr lang="ru-RU" dirty="0"/>
              <a:t> </a:t>
            </a:r>
            <a:r>
              <a:rPr lang="ru-RU" dirty="0" err="1"/>
              <a:t>жасай</a:t>
            </a:r>
            <a:r>
              <a:rPr lang="ru-RU" dirty="0"/>
              <a:t> </a:t>
            </a:r>
            <a:r>
              <a:rPr lang="ru-RU" dirty="0" err="1"/>
              <a:t>алу</a:t>
            </a:r>
            <a:r>
              <a:rPr lang="ru-RU" dirty="0"/>
              <a:t> </a:t>
            </a:r>
            <a:r>
              <a:rPr lang="ru-RU" dirty="0" err="1"/>
              <a:t>қабілетін</a:t>
            </a:r>
            <a:r>
              <a:rPr lang="ru-RU" dirty="0"/>
              <a:t> </a:t>
            </a:r>
            <a:r>
              <a:rPr lang="ru-RU" dirty="0" err="1"/>
              <a:t>салықтық</a:t>
            </a:r>
            <a:r>
              <a:rPr lang="ru-RU" dirty="0"/>
              <a:t> </a:t>
            </a:r>
            <a:r>
              <a:rPr lang="ru-RU" dirty="0" err="1"/>
              <a:t>төлемдерді</a:t>
            </a:r>
            <a:r>
              <a:rPr lang="ru-RU" dirty="0"/>
              <a:t> </a:t>
            </a:r>
            <a:r>
              <a:rPr lang="ru-RU" dirty="0" err="1"/>
              <a:t>реттеу</a:t>
            </a:r>
            <a:r>
              <a:rPr lang="ru-RU" dirty="0"/>
              <a:t> </a:t>
            </a:r>
            <a:r>
              <a:rPr lang="ru-RU" dirty="0" err="1"/>
              <a:t>арқылы</a:t>
            </a:r>
            <a:r>
              <a:rPr lang="ru-RU" dirty="0"/>
              <a:t> </a:t>
            </a:r>
            <a:r>
              <a:rPr lang="ru-RU" dirty="0" err="1"/>
              <a:t>жақсарту</a:t>
            </a:r>
            <a:r>
              <a:rPr lang="ru-RU" dirty="0"/>
              <a:t>. </a:t>
            </a:r>
          </a:p>
        </p:txBody>
      </p:sp>
    </p:spTree>
    <p:extLst>
      <p:ext uri="{BB962C8B-B14F-4D97-AF65-F5344CB8AC3E}">
        <p14:creationId xmlns:p14="http://schemas.microsoft.com/office/powerpoint/2010/main" val="1609976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484784"/>
            <a:ext cx="8229600" cy="4839816"/>
          </a:xfrm>
        </p:spPr>
        <p:txBody>
          <a:bodyPr/>
          <a:lstStyle/>
          <a:p>
            <a:pPr algn="just"/>
            <a:r>
              <a:rPr lang="ru-RU" dirty="0" err="1"/>
              <a:t>Салық</a:t>
            </a:r>
            <a:r>
              <a:rPr lang="ru-RU" dirty="0"/>
              <a:t> </a:t>
            </a:r>
            <a:r>
              <a:rPr lang="ru-RU" dirty="0" err="1"/>
              <a:t>төлемдері</a:t>
            </a:r>
            <a:r>
              <a:rPr lang="ru-RU" dirty="0"/>
              <a:t> </a:t>
            </a:r>
            <a:r>
              <a:rPr lang="ru-RU" dirty="0" err="1"/>
              <a:t>ұйымдардың</a:t>
            </a:r>
            <a:r>
              <a:rPr lang="ru-RU" dirty="0"/>
              <a:t> </a:t>
            </a:r>
            <a:r>
              <a:rPr lang="ru-RU" dirty="0" err="1"/>
              <a:t>қаржылық</a:t>
            </a:r>
            <a:r>
              <a:rPr lang="ru-RU" dirty="0"/>
              <a:t> </a:t>
            </a:r>
            <a:r>
              <a:rPr lang="ru-RU" dirty="0" err="1"/>
              <a:t>ағымында</a:t>
            </a:r>
            <a:r>
              <a:rPr lang="ru-RU" dirty="0"/>
              <a:t> </a:t>
            </a:r>
            <a:r>
              <a:rPr lang="ru-RU" dirty="0" err="1"/>
              <a:t>маңызды</a:t>
            </a:r>
            <a:r>
              <a:rPr lang="ru-RU" dirty="0"/>
              <a:t> </a:t>
            </a:r>
            <a:r>
              <a:rPr lang="ru-RU" dirty="0" err="1"/>
              <a:t>үлесті</a:t>
            </a:r>
            <a:r>
              <a:rPr lang="ru-RU" dirty="0"/>
              <a:t> </a:t>
            </a:r>
            <a:r>
              <a:rPr lang="ru-RU" dirty="0" err="1"/>
              <a:t>құрайды</a:t>
            </a:r>
            <a:r>
              <a:rPr lang="ru-RU" dirty="0"/>
              <a:t>. </a:t>
            </a:r>
            <a:r>
              <a:rPr lang="ru-RU" dirty="0" err="1"/>
              <a:t>Көбінесе</a:t>
            </a:r>
            <a:r>
              <a:rPr lang="ru-RU" dirty="0"/>
              <a:t> </a:t>
            </a:r>
            <a:r>
              <a:rPr lang="ru-RU" dirty="0" err="1"/>
              <a:t>бизнестің</a:t>
            </a:r>
            <a:r>
              <a:rPr lang="ru-RU" dirty="0"/>
              <a:t> </a:t>
            </a:r>
            <a:r>
              <a:rPr lang="ru-RU" dirty="0" err="1"/>
              <a:t>тағдыры</a:t>
            </a:r>
            <a:r>
              <a:rPr lang="ru-RU" dirty="0"/>
              <a:t>, </a:t>
            </a:r>
            <a:r>
              <a:rPr lang="ru-RU" dirty="0" err="1"/>
              <a:t>оның</a:t>
            </a:r>
            <a:r>
              <a:rPr lang="ru-RU" dirty="0"/>
              <a:t> </a:t>
            </a:r>
            <a:r>
              <a:rPr lang="ru-RU" dirty="0" err="1"/>
              <a:t>өсу</a:t>
            </a:r>
            <a:r>
              <a:rPr lang="ru-RU" dirty="0"/>
              <a:t> мен даму </a:t>
            </a:r>
            <a:r>
              <a:rPr lang="ru-RU" dirty="0" err="1"/>
              <a:t>мүмкіндіктері</a:t>
            </a:r>
            <a:r>
              <a:rPr lang="ru-RU" dirty="0"/>
              <a:t> </a:t>
            </a:r>
            <a:r>
              <a:rPr lang="ru-RU" dirty="0" err="1"/>
              <a:t>салық</a:t>
            </a:r>
            <a:r>
              <a:rPr lang="ru-RU" dirty="0"/>
              <a:t> </a:t>
            </a:r>
            <a:r>
              <a:rPr lang="ru-RU" dirty="0" err="1"/>
              <a:t>салдарын</a:t>
            </a:r>
            <a:r>
              <a:rPr lang="ru-RU" dirty="0"/>
              <a:t> </a:t>
            </a:r>
            <a:r>
              <a:rPr lang="ru-RU" dirty="0" err="1"/>
              <a:t>ескере</a:t>
            </a:r>
            <a:r>
              <a:rPr lang="ru-RU" dirty="0"/>
              <a:t> </a:t>
            </a:r>
            <a:r>
              <a:rPr lang="ru-RU" dirty="0" err="1"/>
              <a:t>отырып</a:t>
            </a:r>
            <a:r>
              <a:rPr lang="ru-RU" dirty="0"/>
              <a:t> </a:t>
            </a:r>
            <a:r>
              <a:rPr lang="ru-RU" dirty="0" err="1"/>
              <a:t>қабылданған</a:t>
            </a:r>
            <a:r>
              <a:rPr lang="ru-RU" dirty="0"/>
              <a:t> </a:t>
            </a:r>
            <a:r>
              <a:rPr lang="ru-RU" dirty="0" err="1"/>
              <a:t>сауатты</a:t>
            </a:r>
            <a:r>
              <a:rPr lang="ru-RU" dirty="0"/>
              <a:t>, </a:t>
            </a:r>
            <a:r>
              <a:rPr lang="ru-RU" dirty="0" err="1"/>
              <a:t>кәсіби</a:t>
            </a:r>
            <a:r>
              <a:rPr lang="ru-RU" dirty="0"/>
              <a:t> </a:t>
            </a:r>
            <a:r>
              <a:rPr lang="ru-RU" dirty="0" err="1"/>
              <a:t>шешімге</a:t>
            </a:r>
            <a:r>
              <a:rPr lang="ru-RU" dirty="0"/>
              <a:t> </a:t>
            </a:r>
            <a:r>
              <a:rPr lang="ru-RU" dirty="0" err="1"/>
              <a:t>байланысты</a:t>
            </a:r>
            <a:r>
              <a:rPr lang="ru-RU" dirty="0"/>
              <a:t> </a:t>
            </a:r>
            <a:r>
              <a:rPr lang="ru-RU" dirty="0" err="1"/>
              <a:t>болады</a:t>
            </a:r>
            <a:r>
              <a:rPr lang="ru-RU" dirty="0"/>
              <a:t>. </a:t>
            </a:r>
            <a:endParaRPr lang="en-US" dirty="0" smtClean="0"/>
          </a:p>
          <a:p>
            <a:pPr algn="just"/>
            <a:r>
              <a:rPr lang="ru-RU" dirty="0" err="1" smtClean="0"/>
              <a:t>Ұйымның</a:t>
            </a:r>
            <a:r>
              <a:rPr lang="ru-RU" dirty="0" smtClean="0"/>
              <a:t> </a:t>
            </a:r>
            <a:r>
              <a:rPr lang="ru-RU" dirty="0" err="1"/>
              <a:t>қаржылық</a:t>
            </a:r>
            <a:r>
              <a:rPr lang="ru-RU" dirty="0"/>
              <a:t> </a:t>
            </a:r>
            <a:r>
              <a:rPr lang="ru-RU" dirty="0" err="1"/>
              <a:t>қызметінің</a:t>
            </a:r>
            <a:r>
              <a:rPr lang="ru-RU" dirty="0"/>
              <a:t> осы </a:t>
            </a:r>
            <a:r>
              <a:rPr lang="ru-RU" dirty="0" err="1"/>
              <a:t>аспектісін</a:t>
            </a:r>
            <a:r>
              <a:rPr lang="ru-RU" dirty="0"/>
              <a:t> </a:t>
            </a:r>
            <a:r>
              <a:rPr lang="ru-RU" dirty="0" err="1"/>
              <a:t>дұрыс</a:t>
            </a:r>
            <a:r>
              <a:rPr lang="ru-RU" dirty="0"/>
              <a:t> </a:t>
            </a:r>
            <a:r>
              <a:rPr lang="ru-RU" dirty="0" err="1"/>
              <a:t>бағаламау</a:t>
            </a:r>
            <a:r>
              <a:rPr lang="ru-RU" dirty="0"/>
              <a:t>, </a:t>
            </a:r>
            <a:r>
              <a:rPr lang="ru-RU" dirty="0" err="1"/>
              <a:t>бюджетпен</a:t>
            </a:r>
            <a:r>
              <a:rPr lang="ru-RU" dirty="0"/>
              <a:t> </a:t>
            </a:r>
            <a:r>
              <a:rPr lang="ru-RU" dirty="0" err="1"/>
              <a:t>салық</a:t>
            </a:r>
            <a:r>
              <a:rPr lang="ru-RU" dirty="0"/>
              <a:t> </a:t>
            </a:r>
            <a:r>
              <a:rPr lang="ru-RU" dirty="0" err="1"/>
              <a:t>есептеулерінде</a:t>
            </a:r>
            <a:r>
              <a:rPr lang="ru-RU" dirty="0"/>
              <a:t> </a:t>
            </a:r>
            <a:r>
              <a:rPr lang="ru-RU" dirty="0" err="1"/>
              <a:t>жіберілген</a:t>
            </a:r>
            <a:r>
              <a:rPr lang="ru-RU" dirty="0"/>
              <a:t> </a:t>
            </a:r>
            <a:r>
              <a:rPr lang="ru-RU" dirty="0" err="1"/>
              <a:t>қателіктер</a:t>
            </a:r>
            <a:r>
              <a:rPr lang="ru-RU" dirty="0"/>
              <a:t> </a:t>
            </a:r>
            <a:r>
              <a:rPr lang="ru-RU" dirty="0" err="1"/>
              <a:t>үлкен</a:t>
            </a:r>
            <a:r>
              <a:rPr lang="ru-RU" dirty="0"/>
              <a:t> </a:t>
            </a:r>
            <a:r>
              <a:rPr lang="ru-RU" dirty="0" err="1"/>
              <a:t>қаржылық</a:t>
            </a:r>
            <a:r>
              <a:rPr lang="ru-RU" dirty="0"/>
              <a:t> </a:t>
            </a:r>
            <a:r>
              <a:rPr lang="ru-RU" dirty="0" err="1"/>
              <a:t>шығындарға</a:t>
            </a:r>
            <a:r>
              <a:rPr lang="ru-RU" dirty="0"/>
              <a:t> </a:t>
            </a:r>
            <a:r>
              <a:rPr lang="ru-RU" dirty="0" err="1"/>
              <a:t>әкеледі</a:t>
            </a:r>
            <a:r>
              <a:rPr lang="ru-RU" dirty="0"/>
              <a:t>.</a:t>
            </a:r>
          </a:p>
        </p:txBody>
      </p:sp>
    </p:spTree>
    <p:extLst>
      <p:ext uri="{BB962C8B-B14F-4D97-AF65-F5344CB8AC3E}">
        <p14:creationId xmlns:p14="http://schemas.microsoft.com/office/powerpoint/2010/main" val="20401924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a:t>Салық</a:t>
            </a:r>
            <a:r>
              <a:rPr lang="ru-RU" dirty="0"/>
              <a:t> </a:t>
            </a:r>
            <a:r>
              <a:rPr lang="ru-RU" dirty="0" err="1"/>
              <a:t>менеджменті</a:t>
            </a:r>
            <a:r>
              <a:rPr lang="ru-RU" dirty="0"/>
              <a:t> </a:t>
            </a:r>
            <a:r>
              <a:rPr lang="ru-RU" dirty="0" err="1"/>
              <a:t>кез</a:t>
            </a:r>
            <a:r>
              <a:rPr lang="ru-RU" dirty="0"/>
              <a:t> </a:t>
            </a:r>
            <a:r>
              <a:rPr lang="ru-RU" dirty="0" err="1"/>
              <a:t>келген</a:t>
            </a:r>
            <a:r>
              <a:rPr lang="ru-RU" dirty="0"/>
              <a:t> </a:t>
            </a:r>
            <a:r>
              <a:rPr lang="ru-RU" dirty="0" err="1"/>
              <a:t>ұйымның</a:t>
            </a:r>
            <a:r>
              <a:rPr lang="ru-RU" dirty="0"/>
              <a:t> </a:t>
            </a:r>
            <a:r>
              <a:rPr lang="ru-RU" dirty="0" err="1"/>
              <a:t>басқару</a:t>
            </a:r>
            <a:r>
              <a:rPr lang="ru-RU" dirty="0"/>
              <a:t> </a:t>
            </a:r>
            <a:r>
              <a:rPr lang="ru-RU" dirty="0" err="1"/>
              <a:t>жүйесінде</a:t>
            </a:r>
            <a:r>
              <a:rPr lang="ru-RU" dirty="0"/>
              <a:t> </a:t>
            </a:r>
            <a:r>
              <a:rPr lang="ru-RU" dirty="0" err="1"/>
              <a:t>белгілі</a:t>
            </a:r>
            <a:r>
              <a:rPr lang="ru-RU" dirty="0"/>
              <a:t> </a:t>
            </a:r>
            <a:r>
              <a:rPr lang="ru-RU" dirty="0" err="1"/>
              <a:t>бір</a:t>
            </a:r>
            <a:r>
              <a:rPr lang="ru-RU" dirty="0"/>
              <a:t> </a:t>
            </a:r>
            <a:r>
              <a:rPr lang="ru-RU" dirty="0" err="1"/>
              <a:t>функцияны</a:t>
            </a:r>
            <a:r>
              <a:rPr lang="ru-RU" dirty="0"/>
              <a:t> </a:t>
            </a:r>
            <a:r>
              <a:rPr lang="ru-RU" dirty="0" err="1"/>
              <a:t>орындайды</a:t>
            </a:r>
            <a:r>
              <a:rPr lang="ru-RU" dirty="0"/>
              <a:t>, </a:t>
            </a:r>
            <a:r>
              <a:rPr lang="ru-RU" dirty="0" err="1"/>
              <a:t>сондықтан</a:t>
            </a:r>
            <a:r>
              <a:rPr lang="ru-RU" dirty="0"/>
              <a:t> </a:t>
            </a:r>
            <a:r>
              <a:rPr lang="ru-RU" dirty="0" err="1"/>
              <a:t>ішкі</a:t>
            </a:r>
            <a:r>
              <a:rPr lang="ru-RU" dirty="0"/>
              <a:t> (</a:t>
            </a:r>
            <a:r>
              <a:rPr lang="ru-RU" dirty="0" err="1"/>
              <a:t>корпоративтік</a:t>
            </a:r>
            <a:r>
              <a:rPr lang="ru-RU" dirty="0"/>
              <a:t>) </a:t>
            </a:r>
            <a:r>
              <a:rPr lang="ru-RU" dirty="0" err="1"/>
              <a:t>басқарудың</a:t>
            </a:r>
            <a:r>
              <a:rPr lang="ru-RU" dirty="0"/>
              <a:t> </a:t>
            </a:r>
            <a:r>
              <a:rPr lang="ru-RU" dirty="0" err="1"/>
              <a:t>ішкі</a:t>
            </a:r>
            <a:r>
              <a:rPr lang="ru-RU" dirty="0"/>
              <a:t> </a:t>
            </a:r>
            <a:r>
              <a:rPr lang="ru-RU" dirty="0" err="1"/>
              <a:t>жүйелерінің</a:t>
            </a:r>
            <a:r>
              <a:rPr lang="ru-RU" dirty="0"/>
              <a:t> </a:t>
            </a:r>
            <a:r>
              <a:rPr lang="ru-RU" dirty="0" err="1"/>
              <a:t>бірі</a:t>
            </a:r>
            <a:r>
              <a:rPr lang="ru-RU" dirty="0"/>
              <a:t> </a:t>
            </a:r>
            <a:r>
              <a:rPr lang="ru-RU" dirty="0" err="1"/>
              <a:t>болып</a:t>
            </a:r>
            <a:r>
              <a:rPr lang="ru-RU" dirty="0"/>
              <a:t> </a:t>
            </a:r>
            <a:r>
              <a:rPr lang="ru-RU" dirty="0" err="1"/>
              <a:t>табылады</a:t>
            </a:r>
            <a:r>
              <a:rPr lang="ru-RU" dirty="0"/>
              <a:t>. Оны </a:t>
            </a:r>
            <a:r>
              <a:rPr lang="ru-RU" dirty="0" err="1"/>
              <a:t>кәсіпкерлік</a:t>
            </a:r>
            <a:r>
              <a:rPr lang="ru-RU" dirty="0"/>
              <a:t> </a:t>
            </a:r>
            <a:r>
              <a:rPr lang="ru-RU" dirty="0" err="1"/>
              <a:t>субъектілерінің</a:t>
            </a:r>
            <a:r>
              <a:rPr lang="ru-RU" dirty="0"/>
              <a:t> </a:t>
            </a:r>
            <a:r>
              <a:rPr lang="ru-RU" dirty="0" err="1"/>
              <a:t>кірістерін</a:t>
            </a:r>
            <a:r>
              <a:rPr lang="ru-RU" dirty="0"/>
              <a:t> </a:t>
            </a:r>
            <a:r>
              <a:rPr lang="ru-RU" dirty="0" err="1"/>
              <a:t>қайта</a:t>
            </a:r>
            <a:r>
              <a:rPr lang="ru-RU" dirty="0"/>
              <a:t> </a:t>
            </a:r>
            <a:r>
              <a:rPr lang="ru-RU" dirty="0" err="1"/>
              <a:t>бөлу</a:t>
            </a:r>
            <a:r>
              <a:rPr lang="ru-RU" dirty="0"/>
              <a:t> </a:t>
            </a:r>
            <a:r>
              <a:rPr lang="ru-RU" dirty="0" err="1"/>
              <a:t>және</a:t>
            </a:r>
            <a:r>
              <a:rPr lang="ru-RU" dirty="0"/>
              <a:t> бюджет </a:t>
            </a:r>
            <a:r>
              <a:rPr lang="ru-RU" dirty="0" err="1"/>
              <a:t>кірістерін</a:t>
            </a:r>
            <a:r>
              <a:rPr lang="ru-RU" dirty="0"/>
              <a:t> </a:t>
            </a:r>
            <a:r>
              <a:rPr lang="ru-RU" dirty="0" err="1"/>
              <a:t>қалыптастыру</a:t>
            </a:r>
            <a:r>
              <a:rPr lang="ru-RU" dirty="0"/>
              <a:t> </a:t>
            </a:r>
            <a:r>
              <a:rPr lang="ru-RU" dirty="0" err="1"/>
              <a:t>процесінде</a:t>
            </a:r>
            <a:r>
              <a:rPr lang="ru-RU" dirty="0"/>
              <a:t> </a:t>
            </a:r>
            <a:r>
              <a:rPr lang="ru-RU" dirty="0" err="1"/>
              <a:t>олардың</a:t>
            </a:r>
            <a:r>
              <a:rPr lang="ru-RU" dirty="0"/>
              <a:t> </a:t>
            </a:r>
            <a:r>
              <a:rPr lang="ru-RU" dirty="0" err="1"/>
              <a:t>мемлекетпен</a:t>
            </a:r>
            <a:r>
              <a:rPr lang="ru-RU" dirty="0"/>
              <a:t> </a:t>
            </a:r>
            <a:r>
              <a:rPr lang="ru-RU" dirty="0" err="1"/>
              <a:t>қаржылық</a:t>
            </a:r>
            <a:r>
              <a:rPr lang="ru-RU" dirty="0"/>
              <a:t> </a:t>
            </a:r>
            <a:r>
              <a:rPr lang="ru-RU" dirty="0" err="1"/>
              <a:t>қатынастарын</a:t>
            </a:r>
            <a:r>
              <a:rPr lang="ru-RU" dirty="0"/>
              <a:t> </a:t>
            </a:r>
            <a:r>
              <a:rPr lang="ru-RU" dirty="0" err="1"/>
              <a:t>реттейтін</a:t>
            </a:r>
            <a:r>
              <a:rPr lang="ru-RU" dirty="0"/>
              <a:t> </a:t>
            </a:r>
            <a:r>
              <a:rPr lang="ru-RU" dirty="0" err="1"/>
              <a:t>салық</a:t>
            </a:r>
            <a:r>
              <a:rPr lang="ru-RU" dirty="0"/>
              <a:t> </a:t>
            </a:r>
            <a:r>
              <a:rPr lang="ru-RU" dirty="0" err="1"/>
              <a:t>төлеуші</a:t>
            </a:r>
            <a:r>
              <a:rPr lang="ru-RU" dirty="0"/>
              <a:t> ​​</a:t>
            </a:r>
            <a:r>
              <a:rPr lang="ru-RU" dirty="0" err="1"/>
              <a:t>кәсіпорындардың</a:t>
            </a:r>
            <a:r>
              <a:rPr lang="ru-RU" dirty="0"/>
              <a:t> </a:t>
            </a:r>
            <a:r>
              <a:rPr lang="ru-RU" dirty="0" err="1"/>
              <a:t>салықтарын</a:t>
            </a:r>
            <a:r>
              <a:rPr lang="ru-RU" dirty="0"/>
              <a:t> </a:t>
            </a:r>
            <a:r>
              <a:rPr lang="ru-RU" dirty="0" err="1"/>
              <a:t>басқару</a:t>
            </a:r>
            <a:r>
              <a:rPr lang="ru-RU" dirty="0"/>
              <a:t> </a:t>
            </a:r>
            <a:r>
              <a:rPr lang="ru-RU" dirty="0" err="1"/>
              <a:t>ретінде</a:t>
            </a:r>
            <a:r>
              <a:rPr lang="ru-RU" dirty="0"/>
              <a:t> </a:t>
            </a:r>
            <a:r>
              <a:rPr lang="ru-RU" dirty="0" err="1"/>
              <a:t>сипаттауға</a:t>
            </a:r>
            <a:r>
              <a:rPr lang="ru-RU" dirty="0"/>
              <a:t> </a:t>
            </a:r>
            <a:r>
              <a:rPr lang="ru-RU" dirty="0" err="1"/>
              <a:t>болады</a:t>
            </a:r>
            <a:r>
              <a:rPr lang="ru-RU" dirty="0"/>
              <a:t>.</a:t>
            </a:r>
          </a:p>
        </p:txBody>
      </p:sp>
    </p:spTree>
    <p:extLst>
      <p:ext uri="{BB962C8B-B14F-4D97-AF65-F5344CB8AC3E}">
        <p14:creationId xmlns:p14="http://schemas.microsoft.com/office/powerpoint/2010/main" val="1875955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a:t>Салықтық</a:t>
            </a:r>
            <a:r>
              <a:rPr lang="ru-RU" dirty="0"/>
              <a:t> </a:t>
            </a:r>
            <a:r>
              <a:rPr lang="ru-RU" dirty="0" err="1"/>
              <a:t>менеджменттің</a:t>
            </a:r>
            <a:r>
              <a:rPr lang="ru-RU" dirty="0"/>
              <a:t> </a:t>
            </a:r>
            <a:r>
              <a:rPr lang="ru-RU" dirty="0" err="1"/>
              <a:t>пәні</a:t>
            </a:r>
            <a:r>
              <a:rPr lang="ru-RU" dirty="0"/>
              <a:t> </a:t>
            </a:r>
            <a:r>
              <a:rPr lang="ru-RU" dirty="0" err="1"/>
              <a:t>болып</a:t>
            </a:r>
            <a:r>
              <a:rPr lang="ru-RU" dirty="0"/>
              <a:t> </a:t>
            </a:r>
            <a:r>
              <a:rPr lang="ru-RU" dirty="0" err="1"/>
              <a:t>салық</a:t>
            </a:r>
            <a:r>
              <a:rPr lang="ru-RU" dirty="0"/>
              <a:t> </a:t>
            </a:r>
            <a:r>
              <a:rPr lang="ru-RU" dirty="0" err="1"/>
              <a:t>саясаты</a:t>
            </a:r>
            <a:r>
              <a:rPr lang="ru-RU" dirty="0"/>
              <a:t> </a:t>
            </a:r>
            <a:r>
              <a:rPr lang="ru-RU" dirty="0" err="1"/>
              <a:t>табылады</a:t>
            </a:r>
            <a:r>
              <a:rPr lang="ru-RU" dirty="0"/>
              <a:t>, </a:t>
            </a:r>
            <a:r>
              <a:rPr lang="ru-RU" dirty="0" err="1"/>
              <a:t>ол</a:t>
            </a:r>
            <a:r>
              <a:rPr lang="ru-RU" dirty="0"/>
              <a:t> </a:t>
            </a:r>
            <a:r>
              <a:rPr lang="ru-RU" dirty="0" err="1"/>
              <a:t>салық</a:t>
            </a:r>
            <a:r>
              <a:rPr lang="ru-RU" dirty="0"/>
              <a:t> салу </a:t>
            </a:r>
            <a:r>
              <a:rPr lang="ru-RU" dirty="0" err="1"/>
              <a:t>деңгейін</a:t>
            </a:r>
            <a:r>
              <a:rPr lang="ru-RU" dirty="0"/>
              <a:t> </a:t>
            </a:r>
            <a:r>
              <a:rPr lang="ru-RU" dirty="0" err="1"/>
              <a:t>анықтайды</a:t>
            </a:r>
            <a:r>
              <a:rPr lang="ru-RU" dirty="0"/>
              <a:t> </a:t>
            </a:r>
            <a:r>
              <a:rPr lang="ru-RU" dirty="0" err="1"/>
              <a:t>және</a:t>
            </a:r>
            <a:r>
              <a:rPr lang="ru-RU" dirty="0"/>
              <a:t> оны </a:t>
            </a:r>
            <a:r>
              <a:rPr lang="ru-RU" dirty="0" err="1"/>
              <a:t>іс</a:t>
            </a:r>
            <a:r>
              <a:rPr lang="ru-RU" dirty="0"/>
              <a:t> </a:t>
            </a:r>
            <a:r>
              <a:rPr lang="ru-RU" dirty="0" err="1"/>
              <a:t>жүзінде</a:t>
            </a:r>
            <a:r>
              <a:rPr lang="ru-RU" dirty="0"/>
              <a:t> </a:t>
            </a:r>
            <a:r>
              <a:rPr lang="ru-RU" dirty="0" err="1"/>
              <a:t>жүзеге</a:t>
            </a:r>
            <a:r>
              <a:rPr lang="ru-RU" dirty="0"/>
              <a:t> </a:t>
            </a:r>
            <a:r>
              <a:rPr lang="ru-RU" dirty="0" err="1"/>
              <a:t>асырады</a:t>
            </a:r>
            <a:r>
              <a:rPr lang="ru-RU" dirty="0" smtClean="0"/>
              <a:t>.</a:t>
            </a:r>
          </a:p>
          <a:p>
            <a:r>
              <a:rPr lang="ru-RU" dirty="0" err="1" smtClean="0"/>
              <a:t>Салықты</a:t>
            </a:r>
            <a:r>
              <a:rPr lang="ru-RU" dirty="0" smtClean="0"/>
              <a:t> </a:t>
            </a:r>
            <a:r>
              <a:rPr lang="ru-RU" dirty="0" err="1"/>
              <a:t>басқарудың</a:t>
            </a:r>
            <a:r>
              <a:rPr lang="ru-RU" dirty="0"/>
              <a:t> </a:t>
            </a:r>
            <a:r>
              <a:rPr lang="ru-RU" dirty="0" err="1"/>
              <a:t>негізгі</a:t>
            </a:r>
            <a:r>
              <a:rPr lang="ru-RU" dirty="0"/>
              <a:t> </a:t>
            </a:r>
            <a:r>
              <a:rPr lang="ru-RU" dirty="0" err="1"/>
              <a:t>объектісі-салық</a:t>
            </a:r>
            <a:r>
              <a:rPr lang="ru-RU" dirty="0"/>
              <a:t> </a:t>
            </a:r>
            <a:r>
              <a:rPr lang="ru-RU" dirty="0" err="1"/>
              <a:t>төлеуші</a:t>
            </a:r>
            <a:r>
              <a:rPr lang="ru-RU" dirty="0"/>
              <a:t> ​​</a:t>
            </a:r>
            <a:r>
              <a:rPr lang="ru-RU" dirty="0" err="1"/>
              <a:t>кәсіпкерлік</a:t>
            </a:r>
            <a:r>
              <a:rPr lang="ru-RU" dirty="0"/>
              <a:t> </a:t>
            </a:r>
            <a:r>
              <a:rPr lang="ru-RU" dirty="0" err="1"/>
              <a:t>субъектілері</a:t>
            </a:r>
            <a:r>
              <a:rPr lang="ru-RU" dirty="0"/>
              <a:t>.</a:t>
            </a:r>
          </a:p>
        </p:txBody>
      </p:sp>
    </p:spTree>
    <p:extLst>
      <p:ext uri="{BB962C8B-B14F-4D97-AF65-F5344CB8AC3E}">
        <p14:creationId xmlns:p14="http://schemas.microsoft.com/office/powerpoint/2010/main" val="3109869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268760"/>
            <a:ext cx="8229600" cy="4389120"/>
          </a:xfrm>
        </p:spPr>
        <p:txBody>
          <a:bodyPr/>
          <a:lstStyle/>
          <a:p>
            <a:r>
              <a:rPr lang="ru-RU" dirty="0" err="1"/>
              <a:t>Корпоративтік</a:t>
            </a:r>
            <a:r>
              <a:rPr lang="ru-RU" dirty="0"/>
              <a:t> </a:t>
            </a:r>
            <a:r>
              <a:rPr lang="ru-RU" dirty="0" err="1"/>
              <a:t>салықты</a:t>
            </a:r>
            <a:r>
              <a:rPr lang="ru-RU" dirty="0"/>
              <a:t> </a:t>
            </a:r>
            <a:r>
              <a:rPr lang="ru-RU" dirty="0" err="1"/>
              <a:t>басқарудың</a:t>
            </a:r>
            <a:r>
              <a:rPr lang="ru-RU" dirty="0"/>
              <a:t> </a:t>
            </a:r>
            <a:r>
              <a:rPr lang="ru-RU" dirty="0" err="1"/>
              <a:t>мәні</a:t>
            </a:r>
            <a:r>
              <a:rPr lang="ru-RU" dirty="0"/>
              <a:t> </a:t>
            </a:r>
            <a:r>
              <a:rPr lang="ru-RU" dirty="0" err="1"/>
              <a:t>оның</a:t>
            </a:r>
            <a:r>
              <a:rPr lang="ru-RU" dirty="0"/>
              <a:t> </a:t>
            </a:r>
            <a:r>
              <a:rPr lang="ru-RU" dirty="0" err="1"/>
              <a:t>экономикалық</a:t>
            </a:r>
            <a:r>
              <a:rPr lang="ru-RU" dirty="0"/>
              <a:t> </a:t>
            </a:r>
            <a:r>
              <a:rPr lang="ru-RU" dirty="0" err="1"/>
              <a:t>қатынастарының</a:t>
            </a:r>
            <a:r>
              <a:rPr lang="ru-RU" dirty="0"/>
              <a:t> </a:t>
            </a:r>
            <a:r>
              <a:rPr lang="ru-RU" dirty="0" err="1"/>
              <a:t>құрамдас</a:t>
            </a:r>
            <a:r>
              <a:rPr lang="ru-RU" dirty="0"/>
              <a:t> </a:t>
            </a:r>
            <a:r>
              <a:rPr lang="ru-RU" dirty="0" err="1"/>
              <a:t>бөліктерінің</a:t>
            </a:r>
            <a:r>
              <a:rPr lang="ru-RU" dirty="0"/>
              <a:t> </a:t>
            </a:r>
            <a:r>
              <a:rPr lang="ru-RU" dirty="0" err="1"/>
              <a:t>жиынтығынан</a:t>
            </a:r>
            <a:r>
              <a:rPr lang="ru-RU" dirty="0"/>
              <a:t> </a:t>
            </a:r>
            <a:r>
              <a:rPr lang="ru-RU" dirty="0" err="1"/>
              <a:t>көрінеді</a:t>
            </a:r>
            <a:r>
              <a:rPr lang="ru-RU" dirty="0"/>
              <a:t>, </a:t>
            </a:r>
            <a:r>
              <a:rPr lang="ru-RU" dirty="0" err="1"/>
              <a:t>олардың</a:t>
            </a:r>
            <a:r>
              <a:rPr lang="ru-RU" dirty="0"/>
              <a:t> </a:t>
            </a:r>
            <a:r>
              <a:rPr lang="ru-RU" dirty="0" err="1"/>
              <a:t>айрықша</a:t>
            </a:r>
            <a:r>
              <a:rPr lang="ru-RU" dirty="0"/>
              <a:t> </a:t>
            </a:r>
            <a:r>
              <a:rPr lang="ru-RU" dirty="0" err="1"/>
              <a:t>белгілері</a:t>
            </a:r>
            <a:r>
              <a:rPr lang="ru-RU" dirty="0" smtClean="0"/>
              <a:t>:</a:t>
            </a:r>
            <a:endParaRPr lang="en-US" dirty="0" smtClean="0"/>
          </a:p>
          <a:p>
            <a:r>
              <a:rPr lang="ru-RU" dirty="0" err="1" smtClean="0"/>
              <a:t>бұл</a:t>
            </a:r>
            <a:r>
              <a:rPr lang="ru-RU" dirty="0" smtClean="0"/>
              <a:t> </a:t>
            </a:r>
            <a:r>
              <a:rPr lang="ru-RU" dirty="0" err="1"/>
              <a:t>ұйым</a:t>
            </a:r>
            <a:r>
              <a:rPr lang="ru-RU" dirty="0"/>
              <a:t> </a:t>
            </a:r>
            <a:r>
              <a:rPr lang="ru-RU" dirty="0" err="1"/>
              <a:t>негізгі</a:t>
            </a:r>
            <a:r>
              <a:rPr lang="ru-RU" dirty="0"/>
              <a:t> </a:t>
            </a:r>
            <a:r>
              <a:rPr lang="ru-RU" dirty="0" err="1"/>
              <a:t>қатысушы</a:t>
            </a:r>
            <a:r>
              <a:rPr lang="ru-RU" dirty="0"/>
              <a:t> </a:t>
            </a:r>
            <a:r>
              <a:rPr lang="ru-RU" dirty="0" err="1"/>
              <a:t>болып</a:t>
            </a:r>
            <a:r>
              <a:rPr lang="ru-RU" dirty="0"/>
              <a:t> </a:t>
            </a:r>
            <a:r>
              <a:rPr lang="ru-RU" dirty="0" err="1"/>
              <a:t>табылатын</a:t>
            </a:r>
            <a:r>
              <a:rPr lang="ru-RU" dirty="0"/>
              <a:t> </a:t>
            </a:r>
            <a:r>
              <a:rPr lang="ru-RU" dirty="0" err="1"/>
              <a:t>қарым</a:t>
            </a:r>
            <a:r>
              <a:rPr lang="ru-RU" dirty="0"/>
              <a:t> -</a:t>
            </a:r>
            <a:r>
              <a:rPr lang="ru-RU" dirty="0" err="1"/>
              <a:t>қатынас</a:t>
            </a:r>
            <a:r>
              <a:rPr lang="ru-RU" dirty="0" smtClean="0"/>
              <a:t>;</a:t>
            </a:r>
            <a:endParaRPr lang="en-US" dirty="0" smtClean="0"/>
          </a:p>
          <a:p>
            <a:r>
              <a:rPr lang="ru-RU" dirty="0" err="1" smtClean="0"/>
              <a:t>бұл</a:t>
            </a:r>
            <a:r>
              <a:rPr lang="ru-RU" dirty="0" smtClean="0"/>
              <a:t> </a:t>
            </a:r>
            <a:r>
              <a:rPr lang="ru-RU" dirty="0" err="1"/>
              <a:t>ұйымның</a:t>
            </a:r>
            <a:r>
              <a:rPr lang="ru-RU" dirty="0"/>
              <a:t> </a:t>
            </a:r>
            <a:r>
              <a:rPr lang="ru-RU" dirty="0" err="1"/>
              <a:t>салық</a:t>
            </a:r>
            <a:r>
              <a:rPr lang="ru-RU" dirty="0"/>
              <a:t> </a:t>
            </a:r>
            <a:r>
              <a:rPr lang="ru-RU" dirty="0" err="1"/>
              <a:t>төлемдерін</a:t>
            </a:r>
            <a:r>
              <a:rPr lang="ru-RU" dirty="0"/>
              <a:t> </a:t>
            </a:r>
            <a:r>
              <a:rPr lang="ru-RU" dirty="0" err="1"/>
              <a:t>оңтайландыру</a:t>
            </a:r>
            <a:r>
              <a:rPr lang="ru-RU" dirty="0"/>
              <a:t> </a:t>
            </a:r>
            <a:r>
              <a:rPr lang="ru-RU" dirty="0" err="1"/>
              <a:t>немесе</a:t>
            </a:r>
            <a:r>
              <a:rPr lang="ru-RU" dirty="0"/>
              <a:t> </a:t>
            </a:r>
            <a:r>
              <a:rPr lang="ru-RU" dirty="0" err="1"/>
              <a:t>олардың</a:t>
            </a:r>
            <a:r>
              <a:rPr lang="ru-RU" dirty="0"/>
              <a:t> бар </a:t>
            </a:r>
            <a:r>
              <a:rPr lang="ru-RU" dirty="0" err="1"/>
              <a:t>деңгейін</a:t>
            </a:r>
            <a:r>
              <a:rPr lang="ru-RU" dirty="0"/>
              <a:t> </a:t>
            </a:r>
            <a:r>
              <a:rPr lang="ru-RU" dirty="0" err="1"/>
              <a:t>ұстап</a:t>
            </a:r>
            <a:r>
              <a:rPr lang="ru-RU" dirty="0"/>
              <a:t> </a:t>
            </a:r>
            <a:r>
              <a:rPr lang="ru-RU" dirty="0" err="1"/>
              <a:t>тұру</a:t>
            </a:r>
            <a:r>
              <a:rPr lang="ru-RU" dirty="0"/>
              <a:t> </a:t>
            </a:r>
            <a:r>
              <a:rPr lang="ru-RU" dirty="0" err="1"/>
              <a:t>туралы</a:t>
            </a:r>
            <a:r>
              <a:rPr lang="ru-RU" dirty="0"/>
              <a:t> </a:t>
            </a:r>
            <a:r>
              <a:rPr lang="ru-RU" dirty="0" err="1"/>
              <a:t>қарым</a:t>
            </a:r>
            <a:r>
              <a:rPr lang="ru-RU" dirty="0"/>
              <a:t> -</a:t>
            </a:r>
            <a:r>
              <a:rPr lang="ru-RU" dirty="0" err="1"/>
              <a:t>қатынас</a:t>
            </a:r>
            <a:r>
              <a:rPr lang="ru-RU" dirty="0"/>
              <a:t>.</a:t>
            </a:r>
          </a:p>
        </p:txBody>
      </p:sp>
    </p:spTree>
    <p:extLst>
      <p:ext uri="{BB962C8B-B14F-4D97-AF65-F5344CB8AC3E}">
        <p14:creationId xmlns:p14="http://schemas.microsoft.com/office/powerpoint/2010/main" val="10392603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284</TotalTime>
  <Words>1505</Words>
  <Application>Microsoft Office PowerPoint</Application>
  <PresentationFormat>Экран (4:3)</PresentationFormat>
  <Paragraphs>68</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Поток</vt:lpstr>
      <vt:lpstr>14-дәріс  Корпоративтік салықтық менеджментін жүргізу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1‑сурет. Салықтық менеджмент элементтері</vt:lpstr>
      <vt:lpstr>Презентация PowerPoint</vt:lpstr>
      <vt:lpstr>Презентация PowerPoint</vt:lpstr>
      <vt:lpstr>Презентация PowerPoint</vt:lpstr>
      <vt:lpstr>Корпоративтік салықты жоспарлаудың негізгі принциптері:</vt:lpstr>
      <vt:lpstr>Кәсіпорындар мен ұйымдарда салық менеджменті жүйесінің табысты жұмыс істеуін қамтамасыз ету үшін белгілі бір жағдайлар жасалуы керек, атап айтқанда:</vt:lpstr>
      <vt:lpstr>Презентация PowerPoint</vt:lpstr>
      <vt:lpstr>Презентация PowerPoint</vt:lpstr>
      <vt:lpstr>2‑сурет. Салықтық жоспарлаудың құрылымы</vt:lpstr>
      <vt:lpstr>Презентация PowerPoint</vt:lpstr>
      <vt:lpstr>Презентация PowerPoint</vt:lpstr>
      <vt:lpstr>Презентация PowerPoint</vt:lpstr>
      <vt:lpstr>Сурет 3. Салыктық реттеу әдістері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6-дәріс  Корпоративтік салық менеджменті</dc:title>
  <dc:creator>admin</dc:creator>
  <cp:lastModifiedBy>admin</cp:lastModifiedBy>
  <cp:revision>25</cp:revision>
  <dcterms:created xsi:type="dcterms:W3CDTF">2021-10-07T13:20:20Z</dcterms:created>
  <dcterms:modified xsi:type="dcterms:W3CDTF">2021-12-02T09:28:58Z</dcterms:modified>
</cp:coreProperties>
</file>